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sldIdLst>
    <p:sldId id="256" r:id="rId5"/>
    <p:sldId id="294" r:id="rId6"/>
    <p:sldId id="295" r:id="rId7"/>
    <p:sldId id="297" r:id="rId8"/>
    <p:sldId id="298" r:id="rId9"/>
    <p:sldId id="257" r:id="rId10"/>
    <p:sldId id="258" r:id="rId11"/>
    <p:sldId id="299" r:id="rId12"/>
    <p:sldId id="301" r:id="rId13"/>
    <p:sldId id="260" r:id="rId14"/>
    <p:sldId id="262" r:id="rId15"/>
    <p:sldId id="259" r:id="rId16"/>
    <p:sldId id="302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00" autoAdjust="0"/>
    <p:restoredTop sz="94660"/>
  </p:normalViewPr>
  <p:slideViewPr>
    <p:cSldViewPr snapToGrid="0">
      <p:cViewPr varScale="1">
        <p:scale>
          <a:sx n="93" d="100"/>
          <a:sy n="93" d="100"/>
        </p:scale>
        <p:origin x="92" y="1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raham Williamson" userId="30839f01-9823-40a6-9856-ea29ddaab552" providerId="ADAL" clId="{A56B8150-375D-49A8-8642-D7C8BFCB06C9}"/>
    <pc:docChg chg="custSel modSld">
      <pc:chgData name="Graham Williamson" userId="30839f01-9823-40a6-9856-ea29ddaab552" providerId="ADAL" clId="{A56B8150-375D-49A8-8642-D7C8BFCB06C9}" dt="2025-04-15T14:17:44.935" v="41" actId="20577"/>
      <pc:docMkLst>
        <pc:docMk/>
      </pc:docMkLst>
      <pc:sldChg chg="modSp mod">
        <pc:chgData name="Graham Williamson" userId="30839f01-9823-40a6-9856-ea29ddaab552" providerId="ADAL" clId="{A56B8150-375D-49A8-8642-D7C8BFCB06C9}" dt="2025-04-15T14:17:44.935" v="41" actId="20577"/>
        <pc:sldMkLst>
          <pc:docMk/>
          <pc:sldMk cId="2893669413" sldId="262"/>
        </pc:sldMkLst>
        <pc:spChg chg="mod">
          <ac:chgData name="Graham Williamson" userId="30839f01-9823-40a6-9856-ea29ddaab552" providerId="ADAL" clId="{A56B8150-375D-49A8-8642-D7C8BFCB06C9}" dt="2025-04-15T14:17:44.935" v="41" actId="20577"/>
          <ac:spMkLst>
            <pc:docMk/>
            <pc:sldMk cId="2893669413" sldId="262"/>
            <ac:spMk id="3" creationId="{34FD419B-A08C-3B89-AC44-B1C10626EA18}"/>
          </ac:spMkLst>
        </pc:spChg>
      </pc:sldChg>
      <pc:sldChg chg="modSp mod">
        <pc:chgData name="Graham Williamson" userId="30839f01-9823-40a6-9856-ea29ddaab552" providerId="ADAL" clId="{A56B8150-375D-49A8-8642-D7C8BFCB06C9}" dt="2025-04-15T14:14:59.305" v="31" actId="6549"/>
        <pc:sldMkLst>
          <pc:docMk/>
          <pc:sldMk cId="560707358" sldId="295"/>
        </pc:sldMkLst>
        <pc:spChg chg="mod">
          <ac:chgData name="Graham Williamson" userId="30839f01-9823-40a6-9856-ea29ddaab552" providerId="ADAL" clId="{A56B8150-375D-49A8-8642-D7C8BFCB06C9}" dt="2025-04-15T14:14:10.826" v="11" actId="6549"/>
          <ac:spMkLst>
            <pc:docMk/>
            <pc:sldMk cId="560707358" sldId="295"/>
            <ac:spMk id="3" creationId="{0F5F60A1-0F9B-E455-4F25-BF9A865F5741}"/>
          </ac:spMkLst>
        </pc:spChg>
        <pc:spChg chg="mod">
          <ac:chgData name="Graham Williamson" userId="30839f01-9823-40a6-9856-ea29ddaab552" providerId="ADAL" clId="{A56B8150-375D-49A8-8642-D7C8BFCB06C9}" dt="2025-04-15T14:14:59.305" v="31" actId="6549"/>
          <ac:spMkLst>
            <pc:docMk/>
            <pc:sldMk cId="560707358" sldId="295"/>
            <ac:spMk id="9" creationId="{4664E851-757A-4BDE-DE00-95F63AD5413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619927-B93E-4EA5-90EC-046B62A8BD94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E91B33-C003-4DEF-BD31-FE7CA48F59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15657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/>
              <a:t>Itchenor</a:t>
            </a:r>
            <a:r>
              <a:rPr lang="en-GB" dirty="0"/>
              <a:t>, Chichester, Parkstone,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E91B33-C003-4DEF-BD31-FE7CA48F593A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47454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E91B33-C003-4DEF-BD31-FE7CA48F593A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9897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Harder to defend our position and a decision not to follow our sport governing body advice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E91B33-C003-4DEF-BD31-FE7CA48F593A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99233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C14F01-CD18-24BF-7FA9-56E8A9B18A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C6CC36-A691-AA97-995B-D592B1A8A2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40CC21-BD3E-7BAB-CA13-5751739D68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0538A-F3CC-4BD5-8E85-89D929A68A10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B012F0-F292-309E-3CD8-165F3F633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EAAFEF-9812-8F7A-4031-7171C63BF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4E36D-5439-4C55-9D54-7F0EBB1744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9268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B1A02B-A65F-9EE9-384E-D98AE35E33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C86656-69A1-6BCF-D537-FCBA07C51D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559C66-4510-BB0B-E515-09762C02B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0538A-F3CC-4BD5-8E85-89D929A68A10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0946BE-0DD6-FB4D-1CBF-913069247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B382FD-D2D1-B8DA-9A39-A86283112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4E36D-5439-4C55-9D54-7F0EBB1744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5761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6705B1D-00D6-CD40-BBC3-81F63CFFFB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0BA991-E4FF-B8E3-F598-861AB603C4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0FE8F3-3EEB-DD5A-A95C-4B31744FB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0538A-F3CC-4BD5-8E85-89D929A68A10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DAC9E1-9BE2-3766-4CA6-97092C299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5DAADA-483E-7324-824C-697927D98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4E36D-5439-4C55-9D54-7F0EBB1744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2952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87EED0-72AB-02BF-B47A-9668DCDB5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1315" y="320675"/>
            <a:ext cx="7425777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654D11-BB22-8B56-525D-172270250F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0ADCA5-5A83-2BF4-F591-E7F98062ED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4E36D-5439-4C55-9D54-7F0EBB174464}" type="slidenum">
              <a:rPr lang="en-GB" smtClean="0"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820DB69-CEBD-E29A-2A00-77ED71784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38073" y="373162"/>
            <a:ext cx="3036071" cy="615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510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6A77D-255B-B0B7-F364-16553831A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89D807-2F5E-697A-ECDC-B2D1F48917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436DD8-498D-0385-A26C-A7910A4F1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0538A-F3CC-4BD5-8E85-89D929A68A10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CFBEEA-5575-4DAF-9CC9-DDF1B089B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12F9CE-E8CE-E095-3E9B-53265C180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4E36D-5439-4C55-9D54-7F0EBB1744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9912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F7CB1-C1C0-C77D-5071-259BC557D8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482CAD-8701-91EB-D040-4192F4E859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B7783B-D858-F2D0-738E-CB86C43567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0EA0DF-0AF9-5932-4708-0BB577995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0538A-F3CC-4BD5-8E85-89D929A68A10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8B41E6-E9AF-BDD8-65A1-A77C0DC5B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333776-A2FF-061B-366C-56CA39BE0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4E36D-5439-4C55-9D54-7F0EBB1744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9910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4CB0D5-4FC7-0C18-94B4-E07DD95C1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3D1323-DDCD-1442-9775-6FC6E06541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039F39-E437-7A9B-3515-FC39DBB600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AEFB1B-D38B-C918-4F57-ECC7E71364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FA1F453-9361-52CB-7763-9D8FE0406D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8C21D8-3EA7-BFE7-4AB1-8F77709D6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0538A-F3CC-4BD5-8E85-89D929A68A10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534BE59-4FE4-F6DE-85DC-1D5D8018F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5FBAED-E7B1-682D-695F-30BB79FAF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4E36D-5439-4C55-9D54-7F0EBB1744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5994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7A2D37-9E41-BEE1-1C6E-6EB2F2DB9F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AF33232-3C02-C89C-25B9-035FBE65B7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0538A-F3CC-4BD5-8E85-89D929A68A10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D4189D-9085-0799-8061-9F4B46E19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E25028-98FE-976E-6E4F-7CA49E94A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4E36D-5439-4C55-9D54-7F0EBB1744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387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F9DD16B-A88E-FE5B-3273-26FC0D4965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0538A-F3CC-4BD5-8E85-89D929A68A10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39A4780-017F-C830-3FDE-82FB73B9E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3279FA-8CA3-C38D-12A5-B7941EC10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4E36D-5439-4C55-9D54-7F0EBB1744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1727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AD3CF-07C5-F45B-D51D-13871009A5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D4BB34-EDF4-C089-08E6-848A497AD0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3D6A76-06FA-35F2-50EB-51A41E8F1D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EAE879-D24E-B193-004A-618DEFB32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0538A-F3CC-4BD5-8E85-89D929A68A10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75F9B1-9269-C2C1-E623-AF2A68AAF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6E7F8F-5FD4-F2C0-2DD2-8514EDF78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4E36D-5439-4C55-9D54-7F0EBB1744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2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6A4DD-73E5-1F1B-4BD1-B00D1868B6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E27BA4B-70C2-3D9D-C006-4B60753B82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3DCA24-4B9C-B8FC-A5AB-12A2A03B92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6F8A54-4123-2BD5-52FB-2B6204112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0538A-F3CC-4BD5-8E85-89D929A68A10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9F88BF-6449-FD99-F76B-9BA52149C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E25340-D414-5D2C-A4C8-E46A54FC3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4E36D-5439-4C55-9D54-7F0EBB1744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8386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6EAFC7-5EF7-9836-4C69-2F6B3B64B7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826252-3D4D-541D-59CD-4B8192E790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36E3AD-6ED9-923A-52A9-CA54B02568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A90538A-F3CC-4BD5-8E85-89D929A68A10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3FC9A3-CC71-B384-A488-E614BD5339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942438-D6E9-216F-396D-B91EFC345A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C14E36D-5439-4C55-9D54-7F0EBB1744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7042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994327-F31E-A3AD-0285-4FA5A7BB91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79002" y="1974886"/>
            <a:ext cx="9144000" cy="2387600"/>
          </a:xfrm>
        </p:spPr>
        <p:txBody>
          <a:bodyPr>
            <a:normAutofit/>
          </a:bodyPr>
          <a:lstStyle/>
          <a:p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Update on Review of Unincorporated Status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ECE5F3-80C5-9E67-8904-4B5F53809E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033807"/>
            <a:ext cx="9144000" cy="701830"/>
          </a:xfrm>
        </p:spPr>
        <p:txBody>
          <a:bodyPr>
            <a:normAutofit fontScale="32500" lnSpcReduction="20000"/>
          </a:bodyPr>
          <a:lstStyle/>
          <a:p>
            <a:r>
              <a:rPr lang="en-GB" dirty="0"/>
              <a:t>Spring General Meeting 2025</a:t>
            </a:r>
          </a:p>
          <a:p>
            <a:r>
              <a:rPr lang="en-GB" dirty="0"/>
              <a:t>V9</a:t>
            </a:r>
          </a:p>
          <a:p>
            <a:r>
              <a:rPr lang="en-GB" sz="4900" dirty="0"/>
              <a:t>Agenda Item 4</a:t>
            </a: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87C6AA0-B2DA-7C1C-3904-0620271FB3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6599" y="1030288"/>
            <a:ext cx="3036071" cy="615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15703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D1BBED-B87E-7FF6-AE8F-97B6435E7A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6236368" cy="1044289"/>
          </a:xfrm>
        </p:spPr>
        <p:txBody>
          <a:bodyPr/>
          <a:lstStyle/>
          <a:p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Critical Considerations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B4F498-51C8-CEA8-47CD-AF4110F8A2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6169"/>
            <a:ext cx="10515600" cy="4990574"/>
          </a:xfrm>
        </p:spPr>
        <p:txBody>
          <a:bodyPr>
            <a:normAutofit/>
          </a:bodyPr>
          <a:lstStyle/>
          <a:p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Process of developing any recommendation must be transparent</a:t>
            </a:r>
          </a:p>
          <a:p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Members must be consulted </a:t>
            </a:r>
            <a:endParaRPr lang="en-GB" strike="sngStrike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l" fontAlgn="b">
              <a:lnSpc>
                <a:spcPct val="100000"/>
              </a:lnSpc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Members must have good information and opportunity to inform any decision</a:t>
            </a:r>
          </a:p>
          <a:p>
            <a:pPr algn="l" fontAlgn="b">
              <a:lnSpc>
                <a:spcPct val="100000"/>
              </a:lnSpc>
            </a:pPr>
            <a:r>
              <a:rPr lang="en-US" sz="2800" b="0" i="0" u="none" strike="noStrike" kern="1200" dirty="0">
                <a:solidFill>
                  <a:schemeClr val="tx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Good communication will be essential, so the plan is for:</a:t>
            </a:r>
          </a:p>
          <a:p>
            <a:pPr marL="914400" lvl="1" indent="-457200" fontAlgn="b">
              <a:lnSpc>
                <a:spcPct val="100000"/>
              </a:lnSpc>
            </a:pPr>
            <a:r>
              <a:rPr lang="en-US" b="0" i="0" u="none" strike="noStrike" kern="1200" dirty="0">
                <a:solidFill>
                  <a:schemeClr val="tx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Drop-in consultation sessions</a:t>
            </a:r>
          </a:p>
          <a:p>
            <a:pPr marL="914400" lvl="1" indent="-457200" fontAlgn="b">
              <a:lnSpc>
                <a:spcPct val="100000"/>
              </a:lnSpc>
            </a:pPr>
            <a:r>
              <a:rPr lang="en-US" b="0" i="0" u="none" strike="noStrike" kern="1200" dirty="0">
                <a:solidFill>
                  <a:schemeClr val="tx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Regular roundups and progress updates by e-mail</a:t>
            </a:r>
          </a:p>
          <a:p>
            <a:pPr marL="914400" lvl="1" indent="-457200" fontAlgn="b">
              <a:lnSpc>
                <a:spcPct val="100000"/>
              </a:lnSpc>
              <a:spcBef>
                <a:spcPts val="0"/>
              </a:spcBef>
              <a:defRPr/>
            </a:pPr>
            <a:r>
              <a:rPr lang="en-US" b="0" i="0" u="none" strike="noStrike" kern="1200" dirty="0">
                <a:solidFill>
                  <a:schemeClr val="tx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Information on the website and Club noticeboard</a:t>
            </a:r>
          </a:p>
          <a:p>
            <a:pPr marL="914400" lvl="1" indent="-457200" fontAlgn="b">
              <a:lnSpc>
                <a:spcPct val="100000"/>
              </a:lnSpc>
              <a:spcBef>
                <a:spcPts val="0"/>
              </a:spcBef>
              <a:defRPr/>
            </a:pPr>
            <a:r>
              <a:rPr lang="en-US" b="0" i="0" u="none" strike="noStrike" kern="1200" dirty="0">
                <a:solidFill>
                  <a:schemeClr val="tx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Clear channel for members’ questions</a:t>
            </a:r>
          </a:p>
          <a:p>
            <a:pPr marL="914400" lvl="1" indent="-457200" fontAlgn="b">
              <a:lnSpc>
                <a:spcPct val="100000"/>
              </a:lnSpc>
            </a:pPr>
            <a:r>
              <a:rPr lang="en-US" b="0" i="0" u="none" strike="noStrike" kern="1200" dirty="0">
                <a:solidFill>
                  <a:schemeClr val="tx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FAQ document – constantly updated to respond to members’ questions</a:t>
            </a:r>
          </a:p>
          <a:p>
            <a:pPr marL="914400" lvl="1" indent="-457200" fontAlgn="b">
              <a:lnSpc>
                <a:spcPct val="100000"/>
              </a:lnSpc>
            </a:pPr>
            <a:r>
              <a:rPr lang="en-US" b="0" i="0" u="none" strike="noStrike" kern="1200" dirty="0">
                <a:solidFill>
                  <a:schemeClr val="tx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Easy access to relevant documents for members to review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02591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BF16C4-DC93-1686-1E3A-53F018B0C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Timeline and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FD419B-A08C-3B89-AC44-B1C10626EA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4623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If events don’t overtake us and require a faster approach, the earliest we would consider making the change would be January 1</a:t>
            </a:r>
            <a:r>
              <a:rPr lang="en-GB" sz="3200" baseline="30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</a:t>
            </a:r>
            <a:r>
              <a:rPr lang="en-GB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2027.</a:t>
            </a:r>
          </a:p>
          <a:p>
            <a:pPr marL="0" indent="0">
              <a:buNone/>
            </a:pPr>
            <a:r>
              <a:rPr lang="en-GB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If the recommendation from General Committee is to incorporate, two separate member votes would be required:</a:t>
            </a:r>
          </a:p>
          <a:p>
            <a:pPr lvl="1"/>
            <a: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First: to adopt </a:t>
            </a:r>
            <a:r>
              <a:rPr lang="en-GB" sz="28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 enabling </a:t>
            </a:r>
            <a: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change to Rule 2.2 to permit the Club’s assets to be transferred to a new entity. Proposing 2025 AGM.</a:t>
            </a:r>
          </a:p>
          <a:p>
            <a:pPr lvl="1"/>
            <a: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Second: for the club to incorporate. Proposing 2026 SGM.</a:t>
            </a:r>
          </a:p>
          <a:p>
            <a:pPr lvl="1"/>
            <a: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Incorporation would then happen January 1</a:t>
            </a:r>
            <a:r>
              <a:rPr lang="en-GB" sz="2800" baseline="30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</a:t>
            </a:r>
            <a: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2027.</a:t>
            </a:r>
          </a:p>
          <a:p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36694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8A02AF-04C2-3BCC-91AE-51A3CDDE76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1997"/>
            <a:ext cx="10515600" cy="1325563"/>
          </a:xfrm>
        </p:spPr>
        <p:txBody>
          <a:bodyPr/>
          <a:lstStyle/>
          <a:p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998BBF-6C40-60A2-3FC7-94FD77C983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7560"/>
            <a:ext cx="10515600" cy="4601988"/>
          </a:xfrm>
        </p:spPr>
        <p:txBody>
          <a:bodyPr>
            <a:normAutofit fontScale="92500" lnSpcReduction="20000"/>
          </a:bodyPr>
          <a:lstStyle/>
          <a:p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Retain legal and financial advice</a:t>
            </a:r>
          </a:p>
          <a:p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Clarify the implications re:</a:t>
            </a:r>
          </a:p>
          <a:p>
            <a:pPr lvl="1"/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Tax</a:t>
            </a:r>
          </a:p>
          <a:p>
            <a:pPr lvl="1"/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Stamp duty</a:t>
            </a:r>
          </a:p>
          <a:p>
            <a:pPr lvl="1"/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Rates</a:t>
            </a:r>
          </a:p>
          <a:p>
            <a:pPr lvl="1"/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VAT</a:t>
            </a:r>
          </a:p>
          <a:p>
            <a:pPr lvl="1"/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HISTT</a:t>
            </a:r>
          </a:p>
          <a:p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Obtain HMRC tax clearances</a:t>
            </a:r>
          </a:p>
          <a:p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Prepare documentation for members to review and contribute to</a:t>
            </a:r>
          </a:p>
          <a:p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Implement the plans for member communications, starting with consultation sessions</a:t>
            </a:r>
          </a:p>
          <a:p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Continue developing the critical path and project plan.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17441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A32D9B-E2F4-B659-EB64-EF9BF8C67A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397FE9-634F-BA1A-A891-FE65DDADCA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82082"/>
            <a:ext cx="10515600" cy="4351338"/>
          </a:xfrm>
        </p:spPr>
        <p:txBody>
          <a:bodyPr/>
          <a:lstStyle/>
          <a:p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Risks to the club are now different and changing quickly</a:t>
            </a:r>
          </a:p>
          <a:p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Want to approach this steadily, but may need to accelerate if forced by external circumstances</a:t>
            </a:r>
          </a:p>
          <a:p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Incorporation would better protect members and the Club</a:t>
            </a:r>
          </a:p>
          <a:p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lot of work to be done</a:t>
            </a:r>
          </a:p>
          <a:p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Keen to inform members at this early stage of our thinking.</a:t>
            </a:r>
          </a:p>
        </p:txBody>
      </p:sp>
    </p:spTree>
    <p:extLst>
      <p:ext uri="{BB962C8B-B14F-4D97-AF65-F5344CB8AC3E}">
        <p14:creationId xmlns:p14="http://schemas.microsoft.com/office/powerpoint/2010/main" val="29212866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824C05-D095-8728-7F13-0A05890C19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GB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What is it about?</a:t>
            </a:r>
          </a:p>
          <a:p>
            <a:pPr marL="742950" indent="-742950">
              <a:buFont typeface="+mj-lt"/>
              <a:buAutoNum type="arabicPeriod"/>
            </a:pPr>
            <a:r>
              <a:rPr lang="en-GB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Why look at it now?</a:t>
            </a:r>
          </a:p>
          <a:p>
            <a:pPr marL="742950" indent="-742950">
              <a:buFont typeface="+mj-lt"/>
              <a:buAutoNum type="arabicPeriod"/>
            </a:pPr>
            <a:r>
              <a:rPr lang="en-GB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review and its outcomes</a:t>
            </a:r>
          </a:p>
          <a:p>
            <a:pPr marL="742950" indent="-742950">
              <a:buFont typeface="+mj-lt"/>
              <a:buAutoNum type="arabicPeriod"/>
            </a:pPr>
            <a:r>
              <a:rPr lang="en-GB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Where do we go from here?</a:t>
            </a:r>
          </a:p>
        </p:txBody>
      </p:sp>
    </p:spTree>
    <p:extLst>
      <p:ext uri="{BB962C8B-B14F-4D97-AF65-F5344CB8AC3E}">
        <p14:creationId xmlns:p14="http://schemas.microsoft.com/office/powerpoint/2010/main" val="3712120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59D2C5-5C9E-B198-A339-3F7946ECA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What is it about?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5F60A1-0F9B-E455-4F25-BF9A865F57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3200" y="1505094"/>
            <a:ext cx="10515600" cy="38478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Club became an ‘unincorporated association’ in 1957.</a:t>
            </a:r>
          </a:p>
          <a:p>
            <a:pPr marL="0" indent="0">
              <a:buNone/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Being unincorporated has risks and benefits.</a:t>
            </a:r>
          </a:p>
          <a:p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FF59E89-99F3-8C1B-6B60-6403B89A5828}"/>
              </a:ext>
            </a:extLst>
          </p:cNvPr>
          <p:cNvSpPr txBox="1">
            <a:spLocks/>
          </p:cNvSpPr>
          <p:nvPr/>
        </p:nvSpPr>
        <p:spPr>
          <a:xfrm>
            <a:off x="729343" y="2830657"/>
            <a:ext cx="4746172" cy="2457772"/>
          </a:xfrm>
          <a:prstGeom prst="rect">
            <a:avLst/>
          </a:prstGeom>
          <a:solidFill>
            <a:srgbClr val="92D050"/>
          </a:solidFill>
          <a:ln w="19050">
            <a:solidFill>
              <a:srgbClr val="C0000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Flexibility with Rules</a:t>
            </a:r>
          </a:p>
          <a:p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Little formality re reporting</a:t>
            </a:r>
          </a:p>
          <a:p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400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664E851-757A-4BDE-DE00-95F63AD54134}"/>
              </a:ext>
            </a:extLst>
          </p:cNvPr>
          <p:cNvSpPr txBox="1">
            <a:spLocks/>
          </p:cNvSpPr>
          <p:nvPr/>
        </p:nvSpPr>
        <p:spPr>
          <a:xfrm>
            <a:off x="5652291" y="2830657"/>
            <a:ext cx="5230312" cy="2457772"/>
          </a:xfrm>
          <a:prstGeom prst="rect">
            <a:avLst/>
          </a:prstGeom>
          <a:solidFill>
            <a:srgbClr val="FFC000"/>
          </a:solidFill>
          <a:ln w="19050">
            <a:solidFill>
              <a:srgbClr val="C00000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Liability rests with members</a:t>
            </a:r>
          </a:p>
          <a:p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Liability is unlimited</a:t>
            </a:r>
          </a:p>
          <a:p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Protection relies upon insurance</a:t>
            </a:r>
          </a:p>
          <a:p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Club is not a legal entity and so cannot easily contract with 3</a:t>
            </a:r>
            <a:r>
              <a:rPr lang="en-GB" sz="2400" baseline="30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rd</a:t>
            </a: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parties</a:t>
            </a:r>
          </a:p>
          <a:p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Club cannot hold assets</a:t>
            </a:r>
          </a:p>
          <a:p>
            <a:endParaRPr lang="en-GB" sz="24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921FC9D-9B7E-3269-3A1C-A5F615B379ED}"/>
              </a:ext>
            </a:extLst>
          </p:cNvPr>
          <p:cNvSpPr txBox="1"/>
          <p:nvPr/>
        </p:nvSpPr>
        <p:spPr>
          <a:xfrm>
            <a:off x="729343" y="5518741"/>
            <a:ext cx="1022331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landscape is changing so it’s important to check that the</a:t>
            </a:r>
          </a:p>
          <a:p>
            <a: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benefits and risks of being unincorporated remain in balance.</a:t>
            </a:r>
          </a:p>
        </p:txBody>
      </p:sp>
    </p:spTree>
    <p:extLst>
      <p:ext uri="{BB962C8B-B14F-4D97-AF65-F5344CB8AC3E}">
        <p14:creationId xmlns:p14="http://schemas.microsoft.com/office/powerpoint/2010/main" val="5607073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48ABE9-471C-1A2C-3EB3-A6F8C7B4C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Why look at it now?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DF81D1-D14C-ADF3-E04D-6C20A9053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3199" y="1543742"/>
            <a:ext cx="10515600" cy="4351338"/>
          </a:xfrm>
        </p:spPr>
        <p:txBody>
          <a:bodyPr>
            <a:normAutofit fontScale="92500"/>
          </a:bodyPr>
          <a:lstStyle/>
          <a:p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RYA and Sport England strongly recommend clubs to incorporate, i.e. become a Limited Company</a:t>
            </a:r>
          </a:p>
          <a:p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Many have done so including all the clubs in the Harbour, except HISC (MRSC completed last month)</a:t>
            </a:r>
          </a:p>
          <a:p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Club turnover now tops £2M - for size and complexity HISC is an outlier in the UK</a:t>
            </a:r>
          </a:p>
          <a:p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Last reviewed by General Committee in 2014; decided not to</a:t>
            </a:r>
          </a:p>
          <a:p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Existing risks remain and new risks have emerged and are increasing</a:t>
            </a:r>
          </a:p>
          <a:p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risks and benefits of being unincorporated are out of balance and the Strategy Committee recommended to GC that our position be reviewed.</a:t>
            </a:r>
          </a:p>
        </p:txBody>
      </p:sp>
    </p:spTree>
    <p:extLst>
      <p:ext uri="{BB962C8B-B14F-4D97-AF65-F5344CB8AC3E}">
        <p14:creationId xmlns:p14="http://schemas.microsoft.com/office/powerpoint/2010/main" val="18021316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39EA38-4003-D86F-C167-E886682817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Review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3D85A5-24E7-8105-A6F9-6DF1AD6AF7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1694" y="1646238"/>
            <a:ext cx="10515600" cy="435133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working group has been the Strategy Committee and is now joined by Caroline Alster. Work to date:</a:t>
            </a:r>
          </a:p>
          <a:p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Reviewing the strategic risks and considering options for risk mitigation</a:t>
            </a:r>
          </a:p>
          <a:p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Reviewing advice, information and case studies from RYA and other clubs</a:t>
            </a:r>
          </a:p>
          <a:p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Meeting clubs who have become incorporated</a:t>
            </a:r>
          </a:p>
          <a:p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Identifying what would need to be done to incorporate</a:t>
            </a:r>
          </a:p>
          <a:p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Looking at resources needed to do the work</a:t>
            </a:r>
          </a:p>
          <a:p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Developing an outline road map, with estimated timescales and milestones to aid decision making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96521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FCF62-33E2-F689-866D-CF7AA9EC34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Review Outcomes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183C43-8DCE-78C1-C88A-6169960828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500" y="1646238"/>
            <a:ext cx="10515600" cy="4682403"/>
          </a:xfrm>
        </p:spPr>
        <p:txBody>
          <a:bodyPr>
            <a:normAutofit/>
          </a:bodyPr>
          <a:lstStyle/>
          <a:p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landscape has changed in subtle but significant ways since 2014</a:t>
            </a:r>
          </a:p>
          <a:p>
            <a:pPr lvl="1"/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Banks are harder to deal with due to new legislation regime</a:t>
            </a:r>
          </a:p>
          <a:p>
            <a:pPr lvl="2"/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Know Your Client legislation/ anti- money laundering rules tougher</a:t>
            </a:r>
          </a:p>
          <a:p>
            <a:pPr lvl="2"/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Much more demanding about evidencing income and outgoings</a:t>
            </a:r>
          </a:p>
          <a:p>
            <a:pPr lvl="1"/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Insurance is becoming more difficult as insurance companies want to deal with a legal entity</a:t>
            </a:r>
          </a:p>
          <a:p>
            <a:pPr lvl="1"/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Other risks such as Safeguarding are escalating</a:t>
            </a:r>
          </a:p>
          <a:p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rate of change is quickening</a:t>
            </a:r>
          </a:p>
          <a:p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Serious concerns that HISC could be overtaken by events and not be able to operate effectively as an unincorporated body</a:t>
            </a:r>
          </a:p>
        </p:txBody>
      </p:sp>
    </p:spTree>
    <p:extLst>
      <p:ext uri="{BB962C8B-B14F-4D97-AF65-F5344CB8AC3E}">
        <p14:creationId xmlns:p14="http://schemas.microsoft.com/office/powerpoint/2010/main" val="39699323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4138DA-4A4A-4ACD-886F-22855BDA97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1315" y="320675"/>
            <a:ext cx="7803912" cy="1325563"/>
          </a:xfrm>
        </p:spPr>
        <p:txBody>
          <a:bodyPr/>
          <a:lstStyle/>
          <a:p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Review Outcomes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1E8139-7E00-9458-50A5-8741247E74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1315" y="1902972"/>
            <a:ext cx="10515600" cy="3872396"/>
          </a:xfrm>
        </p:spPr>
        <p:txBody>
          <a:bodyPr>
            <a:normAutofit/>
          </a:bodyPr>
          <a:lstStyle/>
          <a:p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Clear requirement for us to safeguard members and the future of the club by looking at all options.</a:t>
            </a:r>
          </a:p>
          <a:p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Consensus emerging at General Committee that considering incorporating is the right thing for club and members.</a:t>
            </a:r>
          </a:p>
          <a:p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Now time to report to members before we do anything else.</a:t>
            </a:r>
          </a:p>
        </p:txBody>
      </p:sp>
    </p:spTree>
    <p:extLst>
      <p:ext uri="{BB962C8B-B14F-4D97-AF65-F5344CB8AC3E}">
        <p14:creationId xmlns:p14="http://schemas.microsoft.com/office/powerpoint/2010/main" val="29803247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B5EAAF-73D2-5CC5-8122-2D6BF4EFC5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5335" y="320675"/>
            <a:ext cx="5968758" cy="1244889"/>
          </a:xfrm>
        </p:spPr>
        <p:txBody>
          <a:bodyPr/>
          <a:lstStyle/>
          <a:p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Where now?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AEA54A-3943-ACA8-AC10-9BA632AA18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5335" y="1696976"/>
            <a:ext cx="10515600" cy="4351338"/>
          </a:xfrm>
        </p:spPr>
        <p:txBody>
          <a:bodyPr>
            <a:normAutofit/>
          </a:bodyPr>
          <a:lstStyle/>
          <a:p>
            <a:r>
              <a:rPr lang="en-GB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 final decisions have been made.</a:t>
            </a:r>
          </a:p>
          <a:p>
            <a:r>
              <a:rPr lang="en-GB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This report is to advise members that General Committee are going to continue to investigate options and will probably bring recommendations to make a change to future meetings.</a:t>
            </a:r>
          </a:p>
          <a:p>
            <a:r>
              <a:rPr lang="en-GB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Nothing to vote on today.</a:t>
            </a:r>
          </a:p>
          <a:p>
            <a:pPr marL="0" indent="0">
              <a:buNone/>
            </a:pP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8570842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945FC-313A-DAE5-C33B-5E618A76A6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1315" y="396875"/>
            <a:ext cx="7425777" cy="1325563"/>
          </a:xfrm>
        </p:spPr>
        <p:txBody>
          <a:bodyPr/>
          <a:lstStyle/>
          <a:p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Key principles for any change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BA4227-3140-22B6-F40D-4EDD68E453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943389"/>
            <a:ext cx="11016915" cy="4351338"/>
          </a:xfrm>
        </p:spPr>
        <p:txBody>
          <a:bodyPr/>
          <a:lstStyle/>
          <a:p>
            <a:pPr lvl="1"/>
            <a: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Club culture must be maintained</a:t>
            </a:r>
          </a:p>
          <a:p>
            <a:pPr lvl="1"/>
            <a: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Minimal noticeable difference to members in the structure and general operation of the Club</a:t>
            </a:r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Minimal changes to rules and bye-laws beyond what is required by Company law</a:t>
            </a:r>
          </a:p>
          <a:p>
            <a:pPr lvl="1"/>
            <a: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 fundamental changes to structure of subscriptions and fees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35979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a008642-63aa-4ad3-b0ce-4ba7ae2036b5">
      <Terms xmlns="http://schemas.microsoft.com/office/infopath/2007/PartnerControls"/>
    </lcf76f155ced4ddcb4097134ff3c332f>
    <TaxCatchAll xmlns="9894dc12-61bf-4b8f-91b9-3a7785ed7378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ECF0A9571E894884BB2832AD650A3A" ma:contentTypeVersion="18" ma:contentTypeDescription="Create a new document." ma:contentTypeScope="" ma:versionID="003eadd072de725052176ced2320f2e4">
  <xsd:schema xmlns:xsd="http://www.w3.org/2001/XMLSchema" xmlns:xs="http://www.w3.org/2001/XMLSchema" xmlns:p="http://schemas.microsoft.com/office/2006/metadata/properties" xmlns:ns2="6a008642-63aa-4ad3-b0ce-4ba7ae2036b5" xmlns:ns3="9894dc12-61bf-4b8f-91b9-3a7785ed7378" targetNamespace="http://schemas.microsoft.com/office/2006/metadata/properties" ma:root="true" ma:fieldsID="d96e79f77378edd2b4ed3a2f600fb4f9" ns2:_="" ns3:_="">
    <xsd:import namespace="6a008642-63aa-4ad3-b0ce-4ba7ae2036b5"/>
    <xsd:import namespace="9894dc12-61bf-4b8f-91b9-3a7785ed737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008642-63aa-4ad3-b0ce-4ba7ae2036b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1f3cc122-31ac-43ba-8932-ed427285cfa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4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94dc12-61bf-4b8f-91b9-3a7785ed7378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bff78229-ef60-4cca-b813-c10c399551e4}" ma:internalName="TaxCatchAll" ma:showField="CatchAllData" ma:web="9894dc12-61bf-4b8f-91b9-3a7785ed737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2A81C25-08B4-4870-99D2-17D12F5B3FC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8AA4F42-C6B6-4DCB-AE7B-A18641BB1EF1}">
  <ds:schemaRefs>
    <ds:schemaRef ds:uri="http://schemas.microsoft.com/office/infopath/2007/PartnerControls"/>
    <ds:schemaRef ds:uri="http://schemas.microsoft.com/office/2006/documentManagement/types"/>
    <ds:schemaRef ds:uri="http://purl.org/dc/terms/"/>
    <ds:schemaRef ds:uri="http://purl.org/dc/elements/1.1/"/>
    <ds:schemaRef ds:uri="http://schemas.openxmlformats.org/package/2006/metadata/core-properties"/>
    <ds:schemaRef ds:uri="http://www.w3.org/XML/1998/namespace"/>
    <ds:schemaRef ds:uri="e5a4b6e9-9908-4168-a557-25e5a0a7fc7f"/>
    <ds:schemaRef ds:uri="55b0b45f-4238-4d85-91af-9595cb8c9ca2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3A43AA18-A8EC-43E7-B2AD-FF1CE6C4A99C}"/>
</file>

<file path=docProps/app.xml><?xml version="1.0" encoding="utf-8"?>
<Properties xmlns="http://schemas.openxmlformats.org/officeDocument/2006/extended-properties" xmlns:vt="http://schemas.openxmlformats.org/officeDocument/2006/docPropsVTypes">
  <TotalTime>1634</TotalTime>
  <Words>843</Words>
  <Application>Microsoft Office PowerPoint</Application>
  <PresentationFormat>Widescreen</PresentationFormat>
  <Paragraphs>98</Paragraphs>
  <Slides>13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Aptos</vt:lpstr>
      <vt:lpstr>Aptos Display</vt:lpstr>
      <vt:lpstr>Arial</vt:lpstr>
      <vt:lpstr>Calibri</vt:lpstr>
      <vt:lpstr>Office Theme</vt:lpstr>
      <vt:lpstr>Update on Review of Unincorporated Status</vt:lpstr>
      <vt:lpstr>PowerPoint Presentation</vt:lpstr>
      <vt:lpstr>What is it about?</vt:lpstr>
      <vt:lpstr>Why look at it now?</vt:lpstr>
      <vt:lpstr>Review Process</vt:lpstr>
      <vt:lpstr>Review Outcomes</vt:lpstr>
      <vt:lpstr>Review Outcomes</vt:lpstr>
      <vt:lpstr>Where now?</vt:lpstr>
      <vt:lpstr>Key principles for any change</vt:lpstr>
      <vt:lpstr>Critical Considerations</vt:lpstr>
      <vt:lpstr>Timeline and Process</vt:lpstr>
      <vt:lpstr>Next Steps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Graham Williamson</dc:creator>
  <cp:lastModifiedBy>Graham Williamson</cp:lastModifiedBy>
  <cp:revision>11</cp:revision>
  <dcterms:created xsi:type="dcterms:W3CDTF">2025-02-03T12:40:48Z</dcterms:created>
  <dcterms:modified xsi:type="dcterms:W3CDTF">2025-04-15T14:17:51Z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0x0101000AECF0A9571E894884BB2832AD650A3A</vt:lpwstr>
  </property>
</Properties>
</file>