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94" r:id="rId6"/>
    <p:sldId id="295" r:id="rId7"/>
    <p:sldId id="297" r:id="rId8"/>
    <p:sldId id="298" r:id="rId9"/>
    <p:sldId id="257" r:id="rId10"/>
    <p:sldId id="258" r:id="rId11"/>
    <p:sldId id="299" r:id="rId12"/>
    <p:sldId id="301" r:id="rId13"/>
    <p:sldId id="260" r:id="rId14"/>
    <p:sldId id="262" r:id="rId15"/>
    <p:sldId id="259" r:id="rId16"/>
    <p:sldId id="302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F5E78-5404-4765-9DF6-E0E367E26510}" v="7" dt="2025-05-26T11:14:13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Williamson" userId="30839f01-9823-40a6-9856-ea29ddaab552" providerId="ADAL" clId="{533F5E78-5404-4765-9DF6-E0E367E26510}"/>
    <pc:docChg chg="custSel addSld modSld">
      <pc:chgData name="Graham Williamson" userId="30839f01-9823-40a6-9856-ea29ddaab552" providerId="ADAL" clId="{533F5E78-5404-4765-9DF6-E0E367E26510}" dt="2025-05-26T11:16:17.088" v="221" actId="33524"/>
      <pc:docMkLst>
        <pc:docMk/>
      </pc:docMkLst>
      <pc:sldChg chg="modSp mod">
        <pc:chgData name="Graham Williamson" userId="30839f01-9823-40a6-9856-ea29ddaab552" providerId="ADAL" clId="{533F5E78-5404-4765-9DF6-E0E367E26510}" dt="2025-05-26T11:11:04.978" v="114" actId="20577"/>
        <pc:sldMkLst>
          <pc:docMk/>
          <pc:sldMk cId="601570333" sldId="256"/>
        </pc:sldMkLst>
        <pc:spChg chg="mod">
          <ac:chgData name="Graham Williamson" userId="30839f01-9823-40a6-9856-ea29ddaab552" providerId="ADAL" clId="{533F5E78-5404-4765-9DF6-E0E367E26510}" dt="2025-05-26T11:11:04.978" v="114" actId="20577"/>
          <ac:spMkLst>
            <pc:docMk/>
            <pc:sldMk cId="601570333" sldId="256"/>
            <ac:spMk id="3" creationId="{1CECE5F3-80C5-9E67-8904-4B5F53809E34}"/>
          </ac:spMkLst>
        </pc:spChg>
      </pc:sldChg>
      <pc:sldChg chg="modSp mod">
        <pc:chgData name="Graham Williamson" userId="30839f01-9823-40a6-9856-ea29ddaab552" providerId="ADAL" clId="{533F5E78-5404-4765-9DF6-E0E367E26510}" dt="2025-05-26T10:55:00.860" v="32" actId="27636"/>
        <pc:sldMkLst>
          <pc:docMk/>
          <pc:sldMk cId="3990259130" sldId="260"/>
        </pc:sldMkLst>
        <pc:spChg chg="mod">
          <ac:chgData name="Graham Williamson" userId="30839f01-9823-40a6-9856-ea29ddaab552" providerId="ADAL" clId="{533F5E78-5404-4765-9DF6-E0E367E26510}" dt="2025-05-26T10:55:00.860" v="32" actId="27636"/>
          <ac:spMkLst>
            <pc:docMk/>
            <pc:sldMk cId="3990259130" sldId="260"/>
            <ac:spMk id="3" creationId="{E5B4F498-51C8-CEA8-47CD-AF4110F8A27B}"/>
          </ac:spMkLst>
        </pc:spChg>
      </pc:sldChg>
      <pc:sldChg chg="addSp delSp modSp new mod">
        <pc:chgData name="Graham Williamson" userId="30839f01-9823-40a6-9856-ea29ddaab552" providerId="ADAL" clId="{533F5E78-5404-4765-9DF6-E0E367E26510}" dt="2025-05-26T11:02:15.975" v="75" actId="1076"/>
        <pc:sldMkLst>
          <pc:docMk/>
          <pc:sldMk cId="1388365146" sldId="303"/>
        </pc:sldMkLst>
        <pc:spChg chg="mod">
          <ac:chgData name="Graham Williamson" userId="30839f01-9823-40a6-9856-ea29ddaab552" providerId="ADAL" clId="{533F5E78-5404-4765-9DF6-E0E367E26510}" dt="2025-05-26T10:57:15.210" v="54" actId="20577"/>
          <ac:spMkLst>
            <pc:docMk/>
            <pc:sldMk cId="1388365146" sldId="303"/>
            <ac:spMk id="2" creationId="{B330B86E-8819-476B-F649-888753E20FFC}"/>
          </ac:spMkLst>
        </pc:spChg>
        <pc:spChg chg="del">
          <ac:chgData name="Graham Williamson" userId="30839f01-9823-40a6-9856-ea29ddaab552" providerId="ADAL" clId="{533F5E78-5404-4765-9DF6-E0E367E26510}" dt="2025-05-26T10:58:03.959" v="55" actId="478"/>
          <ac:spMkLst>
            <pc:docMk/>
            <pc:sldMk cId="1388365146" sldId="303"/>
            <ac:spMk id="3" creationId="{FC11A49A-5D22-F841-A619-02DBDD7B06FA}"/>
          </ac:spMkLst>
        </pc:spChg>
        <pc:spChg chg="add mod">
          <ac:chgData name="Graham Williamson" userId="30839f01-9823-40a6-9856-ea29ddaab552" providerId="ADAL" clId="{533F5E78-5404-4765-9DF6-E0E367E26510}" dt="2025-05-26T11:01:24.271" v="70" actId="208"/>
          <ac:spMkLst>
            <pc:docMk/>
            <pc:sldMk cId="1388365146" sldId="303"/>
            <ac:spMk id="10" creationId="{8B790E08-AF2F-2624-5D6E-DBF30A5EB157}"/>
          </ac:spMkLst>
        </pc:spChg>
        <pc:spChg chg="add mod">
          <ac:chgData name="Graham Williamson" userId="30839f01-9823-40a6-9856-ea29ddaab552" providerId="ADAL" clId="{533F5E78-5404-4765-9DF6-E0E367E26510}" dt="2025-05-26T11:02:15.975" v="75" actId="1076"/>
          <ac:spMkLst>
            <pc:docMk/>
            <pc:sldMk cId="1388365146" sldId="303"/>
            <ac:spMk id="11" creationId="{9EF33252-79C6-878F-DE18-C678E6CDA900}"/>
          </ac:spMkLst>
        </pc:spChg>
        <pc:picChg chg="add del">
          <ac:chgData name="Graham Williamson" userId="30839f01-9823-40a6-9856-ea29ddaab552" providerId="ADAL" clId="{533F5E78-5404-4765-9DF6-E0E367E26510}" dt="2025-05-26T10:58:21.367" v="57" actId="478"/>
          <ac:picMkLst>
            <pc:docMk/>
            <pc:sldMk cId="1388365146" sldId="303"/>
            <ac:picMk id="5" creationId="{9A7C9AA3-4629-619E-0C02-EC632F5BA191}"/>
          </ac:picMkLst>
        </pc:picChg>
        <pc:picChg chg="add del">
          <ac:chgData name="Graham Williamson" userId="30839f01-9823-40a6-9856-ea29ddaab552" providerId="ADAL" clId="{533F5E78-5404-4765-9DF6-E0E367E26510}" dt="2025-05-26T10:58:57.294" v="59" actId="478"/>
          <ac:picMkLst>
            <pc:docMk/>
            <pc:sldMk cId="1388365146" sldId="303"/>
            <ac:picMk id="7" creationId="{FC48BDE6-7A7B-A769-78E0-A0D30239F902}"/>
          </ac:picMkLst>
        </pc:picChg>
        <pc:picChg chg="add mod modCrop">
          <ac:chgData name="Graham Williamson" userId="30839f01-9823-40a6-9856-ea29ddaab552" providerId="ADAL" clId="{533F5E78-5404-4765-9DF6-E0E367E26510}" dt="2025-05-26T11:00:48.171" v="64" actId="1076"/>
          <ac:picMkLst>
            <pc:docMk/>
            <pc:sldMk cId="1388365146" sldId="303"/>
            <ac:picMk id="9" creationId="{B3DAC490-1A61-790A-416A-41376D99BA30}"/>
          </ac:picMkLst>
        </pc:picChg>
      </pc:sldChg>
      <pc:sldChg chg="addSp delSp modSp new mod">
        <pc:chgData name="Graham Williamson" userId="30839f01-9823-40a6-9856-ea29ddaab552" providerId="ADAL" clId="{533F5E78-5404-4765-9DF6-E0E367E26510}" dt="2025-05-26T11:05:33.736" v="86" actId="1076"/>
        <pc:sldMkLst>
          <pc:docMk/>
          <pc:sldMk cId="1801150385" sldId="304"/>
        </pc:sldMkLst>
        <pc:spChg chg="del">
          <ac:chgData name="Graham Williamson" userId="30839f01-9823-40a6-9856-ea29ddaab552" providerId="ADAL" clId="{533F5E78-5404-4765-9DF6-E0E367E26510}" dt="2025-05-26T11:05:21.860" v="83" actId="478"/>
          <ac:spMkLst>
            <pc:docMk/>
            <pc:sldMk cId="1801150385" sldId="304"/>
            <ac:spMk id="2" creationId="{F3D511C1-E8ED-C574-69C8-7E704AF37DDD}"/>
          </ac:spMkLst>
        </pc:spChg>
        <pc:spChg chg="del">
          <ac:chgData name="Graham Williamson" userId="30839f01-9823-40a6-9856-ea29ddaab552" providerId="ADAL" clId="{533F5E78-5404-4765-9DF6-E0E367E26510}" dt="2025-05-26T11:03:10.867" v="77" actId="478"/>
          <ac:spMkLst>
            <pc:docMk/>
            <pc:sldMk cId="1801150385" sldId="304"/>
            <ac:spMk id="3" creationId="{A91C55B4-8D12-8A8B-7CD1-C566271DC3AB}"/>
          </ac:spMkLst>
        </pc:spChg>
        <pc:picChg chg="add del">
          <ac:chgData name="Graham Williamson" userId="30839f01-9823-40a6-9856-ea29ddaab552" providerId="ADAL" clId="{533F5E78-5404-4765-9DF6-E0E367E26510}" dt="2025-05-26T11:03:22.036" v="79" actId="478"/>
          <ac:picMkLst>
            <pc:docMk/>
            <pc:sldMk cId="1801150385" sldId="304"/>
            <ac:picMk id="5" creationId="{4945C1D7-8A8C-7A09-87B3-10466FAC2345}"/>
          </ac:picMkLst>
        </pc:picChg>
        <pc:picChg chg="add mod modCrop">
          <ac:chgData name="Graham Williamson" userId="30839f01-9823-40a6-9856-ea29ddaab552" providerId="ADAL" clId="{533F5E78-5404-4765-9DF6-E0E367E26510}" dt="2025-05-26T11:05:33.736" v="86" actId="1076"/>
          <ac:picMkLst>
            <pc:docMk/>
            <pc:sldMk cId="1801150385" sldId="304"/>
            <ac:picMk id="7" creationId="{1E0349A5-F597-039D-C936-09C3F66F17B0}"/>
          </ac:picMkLst>
        </pc:picChg>
      </pc:sldChg>
      <pc:sldChg chg="addSp delSp modSp new mod">
        <pc:chgData name="Graham Williamson" userId="30839f01-9823-40a6-9856-ea29ddaab552" providerId="ADAL" clId="{533F5E78-5404-4765-9DF6-E0E367E26510}" dt="2025-05-26T11:16:17.088" v="221" actId="33524"/>
        <pc:sldMkLst>
          <pc:docMk/>
          <pc:sldMk cId="1945479298" sldId="305"/>
        </pc:sldMkLst>
        <pc:spChg chg="mod">
          <ac:chgData name="Graham Williamson" userId="30839f01-9823-40a6-9856-ea29ddaab552" providerId="ADAL" clId="{533F5E78-5404-4765-9DF6-E0E367E26510}" dt="2025-05-26T11:11:31.721" v="115" actId="1076"/>
          <ac:spMkLst>
            <pc:docMk/>
            <pc:sldMk cId="1945479298" sldId="305"/>
            <ac:spMk id="2" creationId="{82432AC6-BD14-7E47-DFC0-0FDA23BFFC4B}"/>
          </ac:spMkLst>
        </pc:spChg>
        <pc:spChg chg="add mod">
          <ac:chgData name="Graham Williamson" userId="30839f01-9823-40a6-9856-ea29ddaab552" providerId="ADAL" clId="{533F5E78-5404-4765-9DF6-E0E367E26510}" dt="2025-05-26T11:13:59.006" v="176" actId="1076"/>
          <ac:spMkLst>
            <pc:docMk/>
            <pc:sldMk cId="1945479298" sldId="305"/>
            <ac:spMk id="3" creationId="{00FD22F8-D5A5-21B2-462B-03EFC3F40F41}"/>
          </ac:spMkLst>
        </pc:spChg>
        <pc:spChg chg="del mod">
          <ac:chgData name="Graham Williamson" userId="30839f01-9823-40a6-9856-ea29ddaab552" providerId="ADAL" clId="{533F5E78-5404-4765-9DF6-E0E367E26510}" dt="2025-05-26T11:07:24.792" v="100" actId="478"/>
          <ac:spMkLst>
            <pc:docMk/>
            <pc:sldMk cId="1945479298" sldId="305"/>
            <ac:spMk id="3" creationId="{33A88186-EF8E-1C36-C226-02508870BAA4}"/>
          </ac:spMkLst>
        </pc:spChg>
        <pc:spChg chg="add mod">
          <ac:chgData name="Graham Williamson" userId="30839f01-9823-40a6-9856-ea29ddaab552" providerId="ADAL" clId="{533F5E78-5404-4765-9DF6-E0E367E26510}" dt="2025-05-26T11:14:03.029" v="177" actId="1076"/>
          <ac:spMkLst>
            <pc:docMk/>
            <pc:sldMk cId="1945479298" sldId="305"/>
            <ac:spMk id="4" creationId="{946FEB3B-1D1D-CA90-1CF7-DE9E0D248BDC}"/>
          </ac:spMkLst>
        </pc:spChg>
        <pc:spChg chg="add mod">
          <ac:chgData name="Graham Williamson" userId="30839f01-9823-40a6-9856-ea29ddaab552" providerId="ADAL" clId="{533F5E78-5404-4765-9DF6-E0E367E26510}" dt="2025-05-26T11:16:17.088" v="221" actId="33524"/>
          <ac:spMkLst>
            <pc:docMk/>
            <pc:sldMk cId="1945479298" sldId="305"/>
            <ac:spMk id="5" creationId="{131DA083-1653-4D86-0D70-EC8FABF868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9927-B93E-4EA5-90EC-046B62A8BD94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91B33-C003-4DEF-BD31-FE7CA48F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6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Itchenor</a:t>
            </a:r>
            <a:r>
              <a:rPr lang="en-GB" dirty="0"/>
              <a:t>, Chichester, Parkstone,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91B33-C003-4DEF-BD31-FE7CA48F59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4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91B33-C003-4DEF-BD31-FE7CA48F59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Harder to defend our position and a decision not to follow our sport governing body advice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91B33-C003-4DEF-BD31-FE7CA48F59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92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4F01-CD18-24BF-7FA9-56E8A9B18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6CC36-A691-AA97-995B-D592B1A8A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0CC21-BD3E-7BAB-CA13-5751739D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012F0-F292-309E-3CD8-165F3F63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AAFEF-9812-8F7A-4031-7171C63B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6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A02B-A65F-9EE9-384E-D98AE35E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86656-69A1-6BCF-D537-FCBA07C51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59C66-4510-BB0B-E515-09762C02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946BE-0DD6-FB4D-1CBF-91306924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382FD-D2D1-B8DA-9A39-A8628311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6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05B1D-00D6-CD40-BBC3-81F63CFFF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BA991-E4FF-B8E3-F598-861AB603C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FE8F3-3EEB-DD5A-A95C-4B31744F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AC9E1-9BE2-3766-4CA6-97092C29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DAADA-483E-7324-824C-697927D9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EED0-72AB-02BF-B47A-9668DCDB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320675"/>
            <a:ext cx="7425777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54D11-BB22-8B56-525D-172270250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ADCA5-5A83-2BF4-F591-E7F98062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20DB69-CEBD-E29A-2A00-77ED71784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073" y="373162"/>
            <a:ext cx="30360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A77D-255B-B0B7-F364-1655383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9D807-2F5E-697A-ECDC-B2D1F489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36DD8-498D-0385-A26C-A7910A4F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BEEA-5575-4DAF-9CC9-DDF1B089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2F9CE-E8CE-E095-3E9B-53265C18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1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7CB1-C1C0-C77D-5071-259BC557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82CAD-8701-91EB-D040-4192F4E85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7783B-D858-F2D0-738E-CB86C4356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EA0DF-0AF9-5932-4708-0BB57799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B41E6-E9AF-BDD8-65A1-A77C0DC5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33776-A2FF-061B-366C-56CA39BE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1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B0D5-4FC7-0C18-94B4-E07DD95C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D1323-DDCD-1442-9775-6FC6E0654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39F39-E437-7A9B-3515-FC39DBB60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EFB1B-D38B-C918-4F57-ECC7E7136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1F453-9361-52CB-7763-9D8FE0406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C21D8-3EA7-BFE7-4AB1-8F77709D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4BE59-4FE4-F6DE-85DC-1D5D8018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5FBAED-E7B1-682D-695F-30BB79FA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9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2D37-9E41-BEE1-1C6E-6EB2F2DB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33232-3C02-C89C-25B9-035FBE65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4189D-9085-0799-8061-9F4B46E1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25028-98FE-976E-6E4F-7CA49E94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38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DD16B-A88E-FE5B-3273-26FC0D49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A4780-017F-C830-3FDE-82FB73B9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279FA-8CA3-C38D-12A5-B7941EC1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72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D3CF-07C5-F45B-D51D-13871009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BB34-EDF4-C089-08E6-848A497AD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D6A76-06FA-35F2-50EB-51A41E8F1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AE879-D24E-B193-004A-618DEFB3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5F9B1-9269-C2C1-E623-AF2A68AA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E7F8F-5FD4-F2C0-2DD2-8514EDF7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A4DD-73E5-1F1B-4BD1-B00D186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7BA4B-70C2-3D9D-C006-4B60753B8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DCA24-4B9C-B8FC-A5AB-12A2A03B9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F8A54-4123-2BD5-52FB-2B620411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F88BF-6449-FD99-F76B-9BA52149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5340-D414-5D2C-A4C8-E46A54FC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38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EAFC7-5EF7-9836-4C69-2F6B3B64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26252-3D4D-541D-59CD-4B8192E7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6E3AD-6ED9-923A-52A9-CA54B0256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0538A-F3CC-4BD5-8E85-89D929A68A1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C9A3-CC71-B384-A488-E614BD533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42438-D6E9-216F-396D-B91EFC345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14E36D-5439-4C55-9D54-7F0EBB174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ncorporation@hisc.co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ncorporation@hisc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4327-F31E-A3AD-0285-4FA5A7BB9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002" y="1974886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on Review of Unincorporated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CE5F3-80C5-9E67-8904-4B5F53809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807"/>
            <a:ext cx="9144000" cy="701830"/>
          </a:xfrm>
        </p:spPr>
        <p:txBody>
          <a:bodyPr>
            <a:normAutofit fontScale="32500" lnSpcReduction="20000"/>
          </a:bodyPr>
          <a:lstStyle/>
          <a:p>
            <a:r>
              <a:rPr lang="en-GB" dirty="0"/>
              <a:t>Spring General Meeting 2025</a:t>
            </a:r>
          </a:p>
          <a:p>
            <a:r>
              <a:rPr lang="en-GB" dirty="0"/>
              <a:t>V10</a:t>
            </a:r>
          </a:p>
          <a:p>
            <a:r>
              <a:rPr lang="en-GB" sz="4900" dirty="0"/>
              <a:t>Agenda Item 4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C6AA0-B2DA-7C1C-3904-0620271F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599" y="1030288"/>
            <a:ext cx="30360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BBED-B87E-7FF6-AE8F-97B6435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6368" cy="1044289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4F498-51C8-CEA8-47CD-AF4110F8A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69"/>
            <a:ext cx="10515600" cy="4990574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of developing any recommendation must be transparent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 must be consulted </a:t>
            </a:r>
            <a:endParaRPr lang="en-GB" strike="sngStrik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"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 must have good information and opportunity to inform any decision</a:t>
            </a:r>
          </a:p>
          <a:p>
            <a:pPr algn="l" fontAlgn="b">
              <a:lnSpc>
                <a:spcPct val="100000"/>
              </a:lnSpc>
            </a:pPr>
            <a:r>
              <a:rPr lang="en-US" sz="2800" b="0" i="0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communication will be essential, so the plan is for:</a:t>
            </a:r>
          </a:p>
          <a:p>
            <a:pPr marL="914400" lvl="1" indent="-457200" fontAlgn="b">
              <a:lnSpc>
                <a:spcPct val="100000"/>
              </a:lnSpc>
            </a:pPr>
            <a:r>
              <a:rPr lang="en-US" b="0" i="0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Drop-in consultation sessions</a:t>
            </a:r>
          </a:p>
          <a:p>
            <a:pPr marL="914400" lvl="1" indent="-457200" fontAlgn="b">
              <a:lnSpc>
                <a:spcPct val="100000"/>
              </a:lnSpc>
            </a:pPr>
            <a:r>
              <a:rPr lang="en-US" b="0" i="0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roundups and progress updates by e-mail</a:t>
            </a:r>
          </a:p>
          <a:p>
            <a:pPr marL="914400" lvl="1" indent="-457200" fontAlgn="b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0" i="0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on the website and Club noticeboard</a:t>
            </a:r>
          </a:p>
          <a:p>
            <a:pPr marL="914400" lvl="1" indent="-457200" fontAlgn="b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0" i="0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channel for members’ questions – </a:t>
            </a:r>
            <a:r>
              <a:rPr lang="en-US" b="0" i="0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incorporation@hisc.co.uk</a:t>
            </a:r>
            <a:endParaRPr lang="en-US" b="0" i="0" u="none" strike="noStrike" kern="12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">
              <a:lnSpc>
                <a:spcPct val="100000"/>
              </a:lnSpc>
            </a:pPr>
            <a:r>
              <a:rPr lang="en-US" b="0" i="0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FAQ document – constantly updated to respond to members’ questions</a:t>
            </a:r>
          </a:p>
          <a:p>
            <a:pPr marL="914400" lvl="1" indent="-457200" fontAlgn="b">
              <a:lnSpc>
                <a:spcPct val="100000"/>
              </a:lnSpc>
            </a:pPr>
            <a:r>
              <a:rPr lang="en-US" b="0" i="0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Easy access to relevant documents for members to review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5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16C4-DC93-1686-1E3A-53F018B0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 and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419B-A08C-3B89-AC44-B1C10626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events don’t overtake us and require a faster approach, the earliest we would consider making the change would be January 1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2027.</a:t>
            </a: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recommendation from General Committee is to incorporate, two separate member votes would be required: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First: to adopt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enabling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to Rule 2.2 to permit the Club’s assets to be transferred to a new entity. Proposing 2025 AGM.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Second: for the club to incorporate. Proposing 2026 SGM.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Incorporation would then happen January 1</a:t>
            </a:r>
            <a:r>
              <a:rPr lang="en-GB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2027.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66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02AF-04C2-3BCC-91AE-51A3CDDE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997"/>
            <a:ext cx="10515600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8BBF-6C40-60A2-3FC7-94FD77C9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60"/>
            <a:ext cx="10515600" cy="460198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Retain legal and financial advice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Clarify the implications re: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Tax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Stamp duty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Rates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HISTT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 HMRC tax clearances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documentation for members to review and contribute to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the plans for member communications, starting with consultation sessions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developing the critical path and project plan.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74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2D9B-E2F4-B659-EB64-EF9BF8C6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97FE9-634F-BA1A-A891-FE65DDAD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2082"/>
            <a:ext cx="10515600" cy="4351338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Risks to the club are now different and changing quickly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Want to approach this steadily, but may need to accelerate if forced by external circumstances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Incorporation would better protect members and the Club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lot of work to be done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Keen to inform members at this early stage of our thinking.</a:t>
            </a:r>
          </a:p>
        </p:txBody>
      </p:sp>
    </p:spTree>
    <p:extLst>
      <p:ext uri="{BB962C8B-B14F-4D97-AF65-F5344CB8AC3E}">
        <p14:creationId xmlns:p14="http://schemas.microsoft.com/office/powerpoint/2010/main" val="292128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B86E-8819-476B-F649-888753E2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AC490-1A61-790A-416A-41376D99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951" b="-476"/>
          <a:stretch/>
        </p:blipFill>
        <p:spPr>
          <a:xfrm>
            <a:off x="816255" y="1386757"/>
            <a:ext cx="7692887" cy="515056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B790E08-AF2F-2624-5D6E-DBF30A5EB157}"/>
              </a:ext>
            </a:extLst>
          </p:cNvPr>
          <p:cNvSpPr/>
          <p:nvPr/>
        </p:nvSpPr>
        <p:spPr>
          <a:xfrm>
            <a:off x="4946904" y="4956049"/>
            <a:ext cx="1078992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EF33252-79C6-878F-DE18-C678E6CDA900}"/>
              </a:ext>
            </a:extLst>
          </p:cNvPr>
          <p:cNvSpPr/>
          <p:nvPr/>
        </p:nvSpPr>
        <p:spPr>
          <a:xfrm rot="20645789">
            <a:off x="5980176" y="4594725"/>
            <a:ext cx="1444752" cy="557784"/>
          </a:xfrm>
          <a:prstGeom prst="leftArrow">
            <a:avLst/>
          </a:prstGeom>
          <a:solidFill>
            <a:srgbClr val="822B1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6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349A5-F597-039D-C936-09C3F66F17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775" b="438"/>
          <a:stretch/>
        </p:blipFill>
        <p:spPr>
          <a:xfrm>
            <a:off x="1417320" y="1087201"/>
            <a:ext cx="8284464" cy="54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AC6-BD14-7E47-DFC0-0FDA23BF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147" y="1225613"/>
            <a:ext cx="4226133" cy="895477"/>
          </a:xfrm>
        </p:spPr>
        <p:txBody>
          <a:bodyPr>
            <a:normAutofit fontScale="90000"/>
          </a:bodyPr>
          <a:lstStyle/>
          <a:p>
            <a:r>
              <a:rPr lang="en-GB" sz="6000" b="1" i="1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D22F8-D5A5-21B2-462B-03EFC3F40F41}"/>
              </a:ext>
            </a:extLst>
          </p:cNvPr>
          <p:cNvSpPr txBox="1"/>
          <p:nvPr/>
        </p:nvSpPr>
        <p:spPr>
          <a:xfrm>
            <a:off x="1316736" y="2340864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/>
              <a:t>Now…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EB3B-1D1D-CA90-1CF7-DE9E0D248BDC}"/>
              </a:ext>
            </a:extLst>
          </p:cNvPr>
          <p:cNvSpPr txBox="1"/>
          <p:nvPr/>
        </p:nvSpPr>
        <p:spPr>
          <a:xfrm>
            <a:off x="1316736" y="3268524"/>
            <a:ext cx="890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/>
              <a:t>After this … </a:t>
            </a:r>
            <a:r>
              <a:rPr lang="en-GB" sz="4000" i="1" dirty="0">
                <a:hlinkClick r:id="rId2"/>
              </a:rPr>
              <a:t>incorporation@hisc.co.uk</a:t>
            </a:r>
            <a:endParaRPr lang="en-GB" sz="4000" i="1" dirty="0"/>
          </a:p>
          <a:p>
            <a:endParaRPr lang="en-GB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DA083-1653-4D86-0D70-EC8FABF8686C}"/>
              </a:ext>
            </a:extLst>
          </p:cNvPr>
          <p:cNvSpPr txBox="1"/>
          <p:nvPr/>
        </p:nvSpPr>
        <p:spPr>
          <a:xfrm>
            <a:off x="1316736" y="4315968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/>
              <a:t>At the drop-in sessions – 26</a:t>
            </a:r>
            <a:r>
              <a:rPr lang="en-GB" sz="4000" i="1" baseline="30000" dirty="0"/>
              <a:t>th</a:t>
            </a:r>
            <a:r>
              <a:rPr lang="en-GB" sz="4000" i="1" dirty="0"/>
              <a:t> July</a:t>
            </a:r>
          </a:p>
        </p:txBody>
      </p:sp>
    </p:spTree>
    <p:extLst>
      <p:ext uri="{BB962C8B-B14F-4D97-AF65-F5344CB8AC3E}">
        <p14:creationId xmlns:p14="http://schemas.microsoft.com/office/powerpoint/2010/main" val="194547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4C05-D095-8728-7F13-0A05890C1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it about?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look at it now?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review and its outcomes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do we go from here?</a:t>
            </a:r>
          </a:p>
        </p:txBody>
      </p:sp>
    </p:spTree>
    <p:extLst>
      <p:ext uri="{BB962C8B-B14F-4D97-AF65-F5344CB8AC3E}">
        <p14:creationId xmlns:p14="http://schemas.microsoft.com/office/powerpoint/2010/main" val="371212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D2C5-5C9E-B198-A339-3F7946EC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it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F60A1-0F9B-E455-4F25-BF9A865F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00" y="1505094"/>
            <a:ext cx="10515600" cy="384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Club became an ‘unincorporated association’ in 1957.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 unincorporated has risks and benefits.</a:t>
            </a:r>
          </a:p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F59E89-99F3-8C1B-6B60-6403B89A5828}"/>
              </a:ext>
            </a:extLst>
          </p:cNvPr>
          <p:cNvSpPr txBox="1">
            <a:spLocks/>
          </p:cNvSpPr>
          <p:nvPr/>
        </p:nvSpPr>
        <p:spPr>
          <a:xfrm>
            <a:off x="729343" y="2830657"/>
            <a:ext cx="4746172" cy="2457772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Flexibility with Rules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Little formality re reporting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64E851-757A-4BDE-DE00-95F63AD54134}"/>
              </a:ext>
            </a:extLst>
          </p:cNvPr>
          <p:cNvSpPr txBox="1">
            <a:spLocks/>
          </p:cNvSpPr>
          <p:nvPr/>
        </p:nvSpPr>
        <p:spPr>
          <a:xfrm>
            <a:off x="5652291" y="2830657"/>
            <a:ext cx="5230312" cy="245777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Liability rests with members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Liability is unlimited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Protection relies upon insurance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 is not a legal entity and so cannot easily contract with 3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parties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 cannot hold assets</a:t>
            </a:r>
          </a:p>
          <a:p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1FC9D-9B7E-3269-3A1C-A5F615B379ED}"/>
              </a:ext>
            </a:extLst>
          </p:cNvPr>
          <p:cNvSpPr txBox="1"/>
          <p:nvPr/>
        </p:nvSpPr>
        <p:spPr>
          <a:xfrm>
            <a:off x="729343" y="5518741"/>
            <a:ext cx="10223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landscape is changing so it’s important to check that the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and risks of being unincorporated remain in balance.</a:t>
            </a:r>
          </a:p>
        </p:txBody>
      </p:sp>
    </p:spTree>
    <p:extLst>
      <p:ext uri="{BB962C8B-B14F-4D97-AF65-F5344CB8AC3E}">
        <p14:creationId xmlns:p14="http://schemas.microsoft.com/office/powerpoint/2010/main" val="56070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ABE9-471C-1A2C-3EB3-A6F8C7B4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look at it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F81D1-D14C-ADF3-E04D-6C20A905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99" y="1543742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RYA and Sport England strongly recommend clubs to incorporate, i.e. become a Limited Company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have done so including all the clubs in the Harbour, except HISC (MRSC completed last month)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 turnover now tops £2M - for size and complexity HISC is an outlier in the UK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reviewed by General Committee in 2014; decided not to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risks remain and new risks have emerged and are increasing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risks and benefits of being unincorporated are out of balance and the Strategy Committee recommended to GC that our position be reviewed.</a:t>
            </a:r>
          </a:p>
        </p:txBody>
      </p:sp>
    </p:spTree>
    <p:extLst>
      <p:ext uri="{BB962C8B-B14F-4D97-AF65-F5344CB8AC3E}">
        <p14:creationId xmlns:p14="http://schemas.microsoft.com/office/powerpoint/2010/main" val="180213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EA38-4003-D86F-C167-E8866828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D85A5-24E7-8105-A6F9-6DF1AD6A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94" y="1646238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working group has been the Strategy Committee and is now joined by Caroline Alster. Work to date: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Reviewing the strategic risks and considering options for risk mitigation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Reviewing advice, information and case studies from RYA and other clubs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 clubs who have become incorporated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Identifying what would need to be done to incorporate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resources needed to do the work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an outline road map, with estimated timescales and milestones to aid decision making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65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CF62-33E2-F689-866D-CF7AA9EC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83C43-8DCE-78C1-C88A-616996082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00" y="1646238"/>
            <a:ext cx="10515600" cy="468240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landscape has changed in subtle but significant ways since 2014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Banks are harder to deal with due to new legislation regime</a:t>
            </a:r>
          </a:p>
          <a:p>
            <a:pPr lvl="2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 Your Client legislation/ anti- money laundering rules tougher</a:t>
            </a:r>
          </a:p>
          <a:p>
            <a:pPr lvl="2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 more demanding about evidencing income and outgoings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Insurance is becoming more difficult as insurance companies want to deal with a legal entity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risks such as Safeguarding are escalating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rate of change is quickening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Serious concerns that HISC could be overtaken by events and not be able to operate effectively as an unincorporated body</a:t>
            </a:r>
          </a:p>
        </p:txBody>
      </p:sp>
    </p:spTree>
    <p:extLst>
      <p:ext uri="{BB962C8B-B14F-4D97-AF65-F5344CB8AC3E}">
        <p14:creationId xmlns:p14="http://schemas.microsoft.com/office/powerpoint/2010/main" val="396993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38DA-4A4A-4ACD-886F-22855BDA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320675"/>
            <a:ext cx="7803912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8139-7E00-9458-50A5-8741247E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15" y="1902972"/>
            <a:ext cx="10515600" cy="3872396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requirement for us to safeguard members and the future of the club by looking at all options.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Consensus emerging at General Committee that considering incorporating is the right thing for club and members.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time to report to members before we do anything else.</a:t>
            </a:r>
          </a:p>
        </p:txBody>
      </p:sp>
    </p:spTree>
    <p:extLst>
      <p:ext uri="{BB962C8B-B14F-4D97-AF65-F5344CB8AC3E}">
        <p14:creationId xmlns:p14="http://schemas.microsoft.com/office/powerpoint/2010/main" val="298032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EAAF-73D2-5CC5-8122-2D6BF4EF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5" y="320675"/>
            <a:ext cx="5968758" cy="1244889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EA54A-3943-ACA8-AC10-9BA632AA1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1696976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final decisions have been made.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report is to advise members that General Committee are going to continue to investigate options and will probably bring recommendations to make a change to future meetings.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Nothing to vote on today.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708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45FC-313A-DAE5-C33B-5E618A76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396875"/>
            <a:ext cx="7425777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principles for any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4227-3140-22B6-F40D-4EDD68E4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3389"/>
            <a:ext cx="11016915" cy="4351338"/>
          </a:xfrm>
        </p:spPr>
        <p:txBody>
          <a:bodyPr/>
          <a:lstStyle/>
          <a:p>
            <a:pPr lvl="1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Club culture must be maintained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 noticeable difference to members in the structure and general operation of the Club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 changes to rules and bye-laws beyond what is required by Company law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fundamental changes to structure of subscriptions and fees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9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008642-63aa-4ad3-b0ce-4ba7ae2036b5">
      <Terms xmlns="http://schemas.microsoft.com/office/infopath/2007/PartnerControls"/>
    </lcf76f155ced4ddcb4097134ff3c332f>
    <TaxCatchAll xmlns="9894dc12-61bf-4b8f-91b9-3a7785ed73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ECF0A9571E894884BB2832AD650A3A" ma:contentTypeVersion="18" ma:contentTypeDescription="Create a new document." ma:contentTypeScope="" ma:versionID="003eadd072de725052176ced2320f2e4">
  <xsd:schema xmlns:xsd="http://www.w3.org/2001/XMLSchema" xmlns:xs="http://www.w3.org/2001/XMLSchema" xmlns:p="http://schemas.microsoft.com/office/2006/metadata/properties" xmlns:ns2="6a008642-63aa-4ad3-b0ce-4ba7ae2036b5" xmlns:ns3="9894dc12-61bf-4b8f-91b9-3a7785ed7378" targetNamespace="http://schemas.microsoft.com/office/2006/metadata/properties" ma:root="true" ma:fieldsID="d96e79f77378edd2b4ed3a2f600fb4f9" ns2:_="" ns3:_="">
    <xsd:import namespace="6a008642-63aa-4ad3-b0ce-4ba7ae2036b5"/>
    <xsd:import namespace="9894dc12-61bf-4b8f-91b9-3a7785ed73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08642-63aa-4ad3-b0ce-4ba7ae203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f3cc122-31ac-43ba-8932-ed427285c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4dc12-61bf-4b8f-91b9-3a7785ed7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f78229-ef60-4cca-b813-c10c399551e4}" ma:internalName="TaxCatchAll" ma:showField="CatchAllData" ma:web="9894dc12-61bf-4b8f-91b9-3a7785ed73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AA4F42-C6B6-4DCB-AE7B-A18641BB1EF1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e5a4b6e9-9908-4168-a557-25e5a0a7fc7f"/>
    <ds:schemaRef ds:uri="55b0b45f-4238-4d85-91af-9595cb8c9ca2"/>
    <ds:schemaRef ds:uri="http://schemas.microsoft.com/office/2006/metadata/properties"/>
    <ds:schemaRef ds:uri="http://purl.org/dc/dcmitype/"/>
    <ds:schemaRef ds:uri="6a008642-63aa-4ad3-b0ce-4ba7ae2036b5"/>
    <ds:schemaRef ds:uri="9894dc12-61bf-4b8f-91b9-3a7785ed7378"/>
  </ds:schemaRefs>
</ds:datastoreItem>
</file>

<file path=customXml/itemProps2.xml><?xml version="1.0" encoding="utf-8"?>
<ds:datastoreItem xmlns:ds="http://schemas.openxmlformats.org/officeDocument/2006/customXml" ds:itemID="{3A43AA18-A8EC-43E7-B2AD-FF1CE6C4A9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008642-63aa-4ad3-b0ce-4ba7ae2036b5"/>
    <ds:schemaRef ds:uri="9894dc12-61bf-4b8f-91b9-3a7785ed7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A81C25-08B4-4870-99D2-17D12F5B3F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875</Words>
  <Application>Microsoft Office PowerPoint</Application>
  <PresentationFormat>Widescreen</PresentationFormat>
  <Paragraphs>103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Update on Review of Unincorporated Status</vt:lpstr>
      <vt:lpstr>PowerPoint Presentation</vt:lpstr>
      <vt:lpstr>What is it about?</vt:lpstr>
      <vt:lpstr>Why look at it now?</vt:lpstr>
      <vt:lpstr>Review Process</vt:lpstr>
      <vt:lpstr>Review Outcomes</vt:lpstr>
      <vt:lpstr>Review Outcomes</vt:lpstr>
      <vt:lpstr>Where now?</vt:lpstr>
      <vt:lpstr>Key principles for any change</vt:lpstr>
      <vt:lpstr>Critical Considerations</vt:lpstr>
      <vt:lpstr>Timeline and Process</vt:lpstr>
      <vt:lpstr>Next Steps</vt:lpstr>
      <vt:lpstr>Summary</vt:lpstr>
      <vt:lpstr>Access to Information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Graham Williamson</dc:creator>
  <cp:lastModifiedBy>Graham Williamson</cp:lastModifiedBy>
  <cp:revision>12</cp:revision>
  <dcterms:created xsi:type="dcterms:W3CDTF">2025-02-03T12:40:48Z</dcterms:created>
  <dcterms:modified xsi:type="dcterms:W3CDTF">2025-05-26T11:16:27Z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0x0101000AECF0A9571E894884BB2832AD650A3A</vt:lpwstr>
  </property>
</Properties>
</file>