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94" r:id="rId6"/>
    <p:sldId id="295" r:id="rId7"/>
    <p:sldId id="298" r:id="rId8"/>
    <p:sldId id="303" r:id="rId9"/>
    <p:sldId id="301" r:id="rId10"/>
    <p:sldId id="260" r:id="rId11"/>
    <p:sldId id="262" r:id="rId12"/>
    <p:sldId id="304" r:id="rId13"/>
    <p:sldId id="30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551937-BB40-4BED-B406-F1AF5AA142C1}" v="1" dt="2025-10-19T08:59:15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281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ham Williamson" userId="30839f01-9823-40a6-9856-ea29ddaab552" providerId="ADAL" clId="{55364256-68CE-41AC-BADF-82DCD8F1CD22}"/>
    <pc:docChg chg="custSel modSld">
      <pc:chgData name="Graham Williamson" userId="30839f01-9823-40a6-9856-ea29ddaab552" providerId="ADAL" clId="{55364256-68CE-41AC-BADF-82DCD8F1CD22}" dt="2025-10-19T08:59:25.641" v="286" actId="20577"/>
      <pc:docMkLst>
        <pc:docMk/>
      </pc:docMkLst>
      <pc:sldChg chg="modSp mod">
        <pc:chgData name="Graham Williamson" userId="30839f01-9823-40a6-9856-ea29ddaab552" providerId="ADAL" clId="{55364256-68CE-41AC-BADF-82DCD8F1CD22}" dt="2025-10-19T08:54:31.851" v="193" actId="20577"/>
        <pc:sldMkLst>
          <pc:docMk/>
          <pc:sldMk cId="601570333" sldId="256"/>
        </pc:sldMkLst>
        <pc:spChg chg="mod">
          <ac:chgData name="Graham Williamson" userId="30839f01-9823-40a6-9856-ea29ddaab552" providerId="ADAL" clId="{55364256-68CE-41AC-BADF-82DCD8F1CD22}" dt="2025-10-19T08:54:31.851" v="193" actId="20577"/>
          <ac:spMkLst>
            <pc:docMk/>
            <pc:sldMk cId="601570333" sldId="256"/>
            <ac:spMk id="3" creationId="{1CECE5F3-80C5-9E67-8904-4B5F53809E34}"/>
          </ac:spMkLst>
        </pc:spChg>
      </pc:sldChg>
      <pc:sldChg chg="modSp mod">
        <pc:chgData name="Graham Williamson" userId="30839f01-9823-40a6-9856-ea29ddaab552" providerId="ADAL" clId="{55364256-68CE-41AC-BADF-82DCD8F1CD22}" dt="2025-10-19T08:59:25.641" v="286" actId="20577"/>
        <pc:sldMkLst>
          <pc:docMk/>
          <pc:sldMk cId="3990259130" sldId="260"/>
        </pc:sldMkLst>
        <pc:spChg chg="mod">
          <ac:chgData name="Graham Williamson" userId="30839f01-9823-40a6-9856-ea29ddaab552" providerId="ADAL" clId="{55364256-68CE-41AC-BADF-82DCD8F1CD22}" dt="2025-10-19T08:59:25.641" v="286" actId="20577"/>
          <ac:spMkLst>
            <pc:docMk/>
            <pc:sldMk cId="3990259130" sldId="260"/>
            <ac:spMk id="3" creationId="{E5B4F498-51C8-CEA8-47CD-AF4110F8A27B}"/>
          </ac:spMkLst>
        </pc:spChg>
      </pc:sldChg>
      <pc:sldChg chg="modSp mod">
        <pc:chgData name="Graham Williamson" userId="30839f01-9823-40a6-9856-ea29ddaab552" providerId="ADAL" clId="{55364256-68CE-41AC-BADF-82DCD8F1CD22}" dt="2025-10-19T08:55:47.144" v="195" actId="20577"/>
        <pc:sldMkLst>
          <pc:docMk/>
          <pc:sldMk cId="3712120541" sldId="294"/>
        </pc:sldMkLst>
        <pc:spChg chg="mod">
          <ac:chgData name="Graham Williamson" userId="30839f01-9823-40a6-9856-ea29ddaab552" providerId="ADAL" clId="{55364256-68CE-41AC-BADF-82DCD8F1CD22}" dt="2025-10-19T08:55:47.144" v="195" actId="20577"/>
          <ac:spMkLst>
            <pc:docMk/>
            <pc:sldMk cId="3712120541" sldId="294"/>
            <ac:spMk id="3" creationId="{A7824C05-D095-8728-7F13-0A05890C197F}"/>
          </ac:spMkLst>
        </pc:spChg>
      </pc:sldChg>
      <pc:sldChg chg="modSp mod modNotesTx">
        <pc:chgData name="Graham Williamson" userId="30839f01-9823-40a6-9856-ea29ddaab552" providerId="ADAL" clId="{55364256-68CE-41AC-BADF-82DCD8F1CD22}" dt="2025-10-19T08:53:05.194" v="191" actId="6549"/>
        <pc:sldMkLst>
          <pc:docMk/>
          <pc:sldMk cId="560707358" sldId="295"/>
        </pc:sldMkLst>
        <pc:spChg chg="mod">
          <ac:chgData name="Graham Williamson" userId="30839f01-9823-40a6-9856-ea29ddaab552" providerId="ADAL" clId="{55364256-68CE-41AC-BADF-82DCD8F1CD22}" dt="2025-10-19T08:51:40.085" v="7" actId="20577"/>
          <ac:spMkLst>
            <pc:docMk/>
            <pc:sldMk cId="560707358" sldId="295"/>
            <ac:spMk id="3" creationId="{0F5F60A1-0F9B-E455-4F25-BF9A865F5741}"/>
          </ac:spMkLst>
        </pc:spChg>
      </pc:sldChg>
      <pc:sldChg chg="modSp mod">
        <pc:chgData name="Graham Williamson" userId="30839f01-9823-40a6-9856-ea29ddaab552" providerId="ADAL" clId="{55364256-68CE-41AC-BADF-82DCD8F1CD22}" dt="2025-10-19T08:56:25.144" v="197" actId="27636"/>
        <pc:sldMkLst>
          <pc:docMk/>
          <pc:sldMk cId="669652175" sldId="298"/>
        </pc:sldMkLst>
        <pc:spChg chg="mod">
          <ac:chgData name="Graham Williamson" userId="30839f01-9823-40a6-9856-ea29ddaab552" providerId="ADAL" clId="{55364256-68CE-41AC-BADF-82DCD8F1CD22}" dt="2025-10-19T08:56:25.144" v="197" actId="27636"/>
          <ac:spMkLst>
            <pc:docMk/>
            <pc:sldMk cId="669652175" sldId="298"/>
            <ac:spMk id="3" creationId="{AB3D85A5-24E7-8105-A6F9-6DF1AD6AF716}"/>
          </ac:spMkLst>
        </pc:spChg>
      </pc:sldChg>
      <pc:sldChg chg="modSp mod">
        <pc:chgData name="Graham Williamson" userId="30839f01-9823-40a6-9856-ea29ddaab552" providerId="ADAL" clId="{55364256-68CE-41AC-BADF-82DCD8F1CD22}" dt="2025-10-19T08:57:28.612" v="208" actId="1076"/>
        <pc:sldMkLst>
          <pc:docMk/>
          <pc:sldMk cId="493597901" sldId="301"/>
        </pc:sldMkLst>
        <pc:spChg chg="mod">
          <ac:chgData name="Graham Williamson" userId="30839f01-9823-40a6-9856-ea29ddaab552" providerId="ADAL" clId="{55364256-68CE-41AC-BADF-82DCD8F1CD22}" dt="2025-10-19T08:57:28.612" v="208" actId="1076"/>
          <ac:spMkLst>
            <pc:docMk/>
            <pc:sldMk cId="493597901" sldId="301"/>
            <ac:spMk id="3" creationId="{AEBA4227-3140-22B6-F40D-4EDD68E453E1}"/>
          </ac:spMkLst>
        </pc:spChg>
      </pc:sldChg>
      <pc:sldChg chg="modSp mod">
        <pc:chgData name="Graham Williamson" userId="30839f01-9823-40a6-9856-ea29ddaab552" providerId="ADAL" clId="{55364256-68CE-41AC-BADF-82DCD8F1CD22}" dt="2025-10-19T08:56:39.967" v="198" actId="20577"/>
        <pc:sldMkLst>
          <pc:docMk/>
          <pc:sldMk cId="131871512" sldId="303"/>
        </pc:sldMkLst>
        <pc:spChg chg="mod">
          <ac:chgData name="Graham Williamson" userId="30839f01-9823-40a6-9856-ea29ddaab552" providerId="ADAL" clId="{55364256-68CE-41AC-BADF-82DCD8F1CD22}" dt="2025-10-19T08:56:39.967" v="198" actId="20577"/>
          <ac:spMkLst>
            <pc:docMk/>
            <pc:sldMk cId="131871512" sldId="303"/>
            <ac:spMk id="3" creationId="{7C28C9EE-A2E9-150C-D6C9-6DFAA363B4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19927-B93E-4EA5-90EC-046B62A8BD94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91B33-C003-4DEF-BD31-FE7CA48F5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65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939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2/3 of fraud is cyber enabled; 1000 cases each day reported to Police, but estimates that only 14% of cases are reported suggest incidence is more like 9000/ week. JLR and M&amp;S </a:t>
            </a:r>
            <a:r>
              <a:rPr lang="en-GB"/>
              <a:t>not surprising </a:t>
            </a:r>
            <a:r>
              <a:rPr lang="en-GB" dirty="0"/>
              <a:t>that banks and insurance companies more stringent with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45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631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Primary Role would cease to exist, but role as Wise Owl, Village Elder, etc remains very valuable. Patrons, Presidents, Advisory Board or Panel, Admirals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715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244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995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090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39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91B33-C003-4DEF-BD31-FE7CA48F593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79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14F01-CD18-24BF-7FA9-56E8A9B18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6CC36-A691-AA97-995B-D592B1A8A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0CC21-BD3E-7BAB-CA13-5751739D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012F0-F292-309E-3CD8-165F3F63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AFEF-9812-8F7A-4031-7171C63BF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26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1A02B-A65F-9EE9-384E-D98AE35E3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C86656-69A1-6BCF-D537-FCBA07C51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59C66-4510-BB0B-E515-09762C02B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946BE-0DD6-FB4D-1CBF-913069247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382FD-D2D1-B8DA-9A39-A86283112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76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05B1D-00D6-CD40-BBC3-81F63CFFF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BA991-E4FF-B8E3-F598-861AB603C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FE8F3-3EEB-DD5A-A95C-4B31744FB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AC9E1-9BE2-3766-4CA6-97092C299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DAADA-483E-7324-824C-697927D9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5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EED0-72AB-02BF-B47A-9668DCDB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315" y="320675"/>
            <a:ext cx="7425777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54D11-BB22-8B56-525D-172270250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ADCA5-5A83-2BF4-F591-E7F98062E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20DB69-CEBD-E29A-2A00-77ED71784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38073" y="373162"/>
            <a:ext cx="303607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510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6A77D-255B-B0B7-F364-16553831A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9D807-2F5E-697A-ECDC-B2D1F4891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36DD8-498D-0385-A26C-A7910A4F1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BEEA-5575-4DAF-9CC9-DDF1B089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2F9CE-E8CE-E095-3E9B-53265C18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91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F7CB1-C1C0-C77D-5071-259BC557D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82CAD-8701-91EB-D040-4192F4E85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B7783B-D858-F2D0-738E-CB86C4356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EA0DF-0AF9-5932-4708-0BB57799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B41E6-E9AF-BDD8-65A1-A77C0DC5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33776-A2FF-061B-366C-56CA39BE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91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CB0D5-4FC7-0C18-94B4-E07DD95C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D1323-DDCD-1442-9775-6FC6E0654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39F39-E437-7A9B-3515-FC39DBB60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EFB1B-D38B-C918-4F57-ECC7E7136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A1F453-9361-52CB-7763-9D8FE0406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8C21D8-3EA7-BFE7-4AB1-8F77709D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4BE59-4FE4-F6DE-85DC-1D5D8018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FBAED-E7B1-682D-695F-30BB79FAF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9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2D37-9E41-BEE1-1C6E-6EB2F2DB9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F33232-3C02-C89C-25B9-035FBE65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D4189D-9085-0799-8061-9F4B46E19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25028-98FE-976E-6E4F-7CA49E94A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38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9DD16B-A88E-FE5B-3273-26FC0D49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9A4780-017F-C830-3FDE-82FB73B9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279FA-8CA3-C38D-12A5-B7941EC1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72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AD3CF-07C5-F45B-D51D-13871009A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4BB34-EDF4-C089-08E6-848A497AD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3D6A76-06FA-35F2-50EB-51A41E8F1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AE879-D24E-B193-004A-618DEFB32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5F9B1-9269-C2C1-E623-AF2A68AAF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E7F8F-5FD4-F2C0-2DD2-8514EDF7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6A4DD-73E5-1F1B-4BD1-B00D186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27BA4B-70C2-3D9D-C006-4B60753B8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3DCA24-4B9C-B8FC-A5AB-12A2A03B9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F8A54-4123-2BD5-52FB-2B6204112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F88BF-6449-FD99-F76B-9BA52149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25340-D414-5D2C-A4C8-E46A54FC3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38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6EAFC7-5EF7-9836-4C69-2F6B3B64B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26252-3D4D-541D-59CD-4B8192E79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6E3AD-6ED9-923A-52A9-CA54B0256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0538A-F3CC-4BD5-8E85-89D929A68A10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FC9A3-CC71-B384-A488-E614BD5339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42438-D6E9-216F-396D-B91EFC345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14E36D-5439-4C55-9D54-7F0EBB174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04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corporation@hisc.co.u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94327-F31E-A3AD-0285-4FA5A7BB9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9002" y="1974886"/>
            <a:ext cx="9144000" cy="2387600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on Incorporation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CE5F3-80C5-9E67-8904-4B5F53809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33807"/>
            <a:ext cx="9144000" cy="70183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Annual General Meeting 2025</a:t>
            </a:r>
          </a:p>
          <a:p>
            <a:r>
              <a:rPr lang="en-GB" dirty="0"/>
              <a:t>v3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7C6AA0-B2DA-7C1C-3904-0620271FB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6599" y="1030288"/>
            <a:ext cx="303607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57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3D52-A288-DFB7-6BD2-2A82E9720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315" y="320675"/>
            <a:ext cx="7425777" cy="1014349"/>
          </a:xfrm>
        </p:spPr>
        <p:txBody>
          <a:bodyPr/>
          <a:lstStyle/>
          <a:p>
            <a:r>
              <a:rPr lang="en-GB" dirty="0"/>
              <a:t>Resolution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56B22-5387-CC7F-C92D-86892B96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07762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Members are invited to consider and if appropriate approve the following Resolution pursuant to Rule 53: 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b="1" i="1" dirty="0"/>
              <a:t>“That the Club Rules dated 27 April 2025 be amended with immediate effect to insert:</a:t>
            </a:r>
            <a:endParaRPr lang="en-GB" dirty="0"/>
          </a:p>
          <a:p>
            <a:endParaRPr lang="en-GB" dirty="0"/>
          </a:p>
          <a:p>
            <a:pPr lvl="0"/>
            <a:r>
              <a:rPr lang="en-GB" b="1" i="1" dirty="0"/>
              <a:t>At the start of Rule 2.2, the words: “Subject to Rule 2.3....”</a:t>
            </a:r>
            <a:endParaRPr lang="en-GB" dirty="0"/>
          </a:p>
          <a:p>
            <a:endParaRPr lang="en-GB" dirty="0"/>
          </a:p>
          <a:p>
            <a:r>
              <a:rPr lang="en-GB" b="1" i="1" dirty="0"/>
              <a:t>b) A new Rule 2.3 as follows:</a:t>
            </a:r>
            <a:endParaRPr lang="en-GB" dirty="0"/>
          </a:p>
          <a:p>
            <a:endParaRPr lang="en-GB" dirty="0"/>
          </a:p>
          <a:p>
            <a:r>
              <a:rPr lang="en-GB" b="1" i="1" dirty="0"/>
              <a:t>“2.3. </a:t>
            </a:r>
            <a:r>
              <a:rPr lang="en-GB" b="1" i="1" u="sng" dirty="0"/>
              <a:t>Distribution of Assets by way of Reconstruction.</a:t>
            </a:r>
            <a:r>
              <a:rPr lang="en-GB" b="1" i="1" dirty="0"/>
              <a:t> A proposal that the Club distribute its assets by way of a scheme of reconstruction to a limited company with similar objects to the Club and then dissolve, shall be passed if supported by two thirds or more of those members present and voting at a General Meeting.”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31E2C7-0777-6D6E-7F9B-AC711DD15B8C}"/>
              </a:ext>
            </a:extLst>
          </p:cNvPr>
          <p:cNvSpPr txBox="1"/>
          <p:nvPr/>
        </p:nvSpPr>
        <p:spPr>
          <a:xfrm>
            <a:off x="649224" y="5577840"/>
            <a:ext cx="8385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Proposed by: General Committee   Seconded by: Mike Dawe</a:t>
            </a:r>
          </a:p>
        </p:txBody>
      </p:sp>
    </p:spTree>
    <p:extLst>
      <p:ext uri="{BB962C8B-B14F-4D97-AF65-F5344CB8AC3E}">
        <p14:creationId xmlns:p14="http://schemas.microsoft.com/office/powerpoint/2010/main" val="4222664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24C05-D095-8728-7F13-0A05890C1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Progress Update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Proposed Timeline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 Change</a:t>
            </a:r>
          </a:p>
          <a:p>
            <a:pPr marL="742950" indent="-742950">
              <a:buFont typeface="+mj-lt"/>
              <a:buAutoNum type="arabicPeriod"/>
            </a:pP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120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9D2C5-5C9E-B198-A339-3F7946EC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it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F60A1-0F9B-E455-4F25-BF9A865F5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199" y="1505094"/>
            <a:ext cx="10719609" cy="5032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Reported to the SGM was that the benefits of being an ‘unincorporated association of members’ were now outweighed by the risks and that we should look at becoming a Ltd Company to better protect the future of the club.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higher risks are primarily about changes in the financial environment as banks and other entities have had to implement much more robust anti-fraud procedures.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has been no change in the direction of travel – fraud is even more prevalent:</a:t>
            </a:r>
          </a:p>
          <a:p>
            <a:pPr lvl="1"/>
            <a:r>
              <a:rPr lang="en-GB" sz="2000" dirty="0"/>
              <a:t>67% of fraud is cyber enabled</a:t>
            </a:r>
          </a:p>
          <a:p>
            <a:pPr lvl="1"/>
            <a:r>
              <a:rPr lang="en-GB" sz="2000" dirty="0"/>
              <a:t>1000 cases each day reported to Police/ National Crime Agency</a:t>
            </a:r>
          </a:p>
          <a:p>
            <a:pPr lvl="1"/>
            <a:r>
              <a:rPr lang="en-GB" sz="2000" dirty="0"/>
              <a:t>estimates that only 14% of cases are reported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707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9EA38-4003-D86F-C167-E88668281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since the SGM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D85A5-24E7-8105-A6F9-6DF1AD6AF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694" y="16462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working group has been the Strategy Committee plus members 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Caroline Alster and Christopher Bamforth. Work since April: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Continued reviewing the strategic risks and looking for bear traps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Obtaining professional tax advice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Appointing Legal Advisers for this Rule change, and future work with Articles of Association and Rules</a:t>
            </a:r>
          </a:p>
          <a:p>
            <a:pPr lvl="1"/>
            <a:r>
              <a:rPr lang="en-GB" dirty="0"/>
              <a:t>Securing the name Hayling Island SC Ltd by setting up a dormant company</a:t>
            </a:r>
          </a:p>
          <a:p>
            <a:pPr lvl="1"/>
            <a:r>
              <a:rPr lang="en-GB" dirty="0"/>
              <a:t>Working on initial drafts of Articles and Rules for future discussion and consultation</a:t>
            </a:r>
          </a:p>
        </p:txBody>
      </p:sp>
    </p:spTree>
    <p:extLst>
      <p:ext uri="{BB962C8B-B14F-4D97-AF65-F5344CB8AC3E}">
        <p14:creationId xmlns:p14="http://schemas.microsoft.com/office/powerpoint/2010/main" val="66965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138D0-ABB0-B649-9171-5FE01B1A8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CCD19-D577-816B-B529-BEE69F339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Observations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8C9EE-A2E9-150C-D6C9-6DFAA363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694" y="1646238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‘Bear Traps’ that would throw the project off track</a:t>
            </a: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is discussing how to the retain the knowledge and experience of Trustees Tim &amp; Rod. Various options - send your thoughts/ ideas to: </a:t>
            </a:r>
            <a:r>
              <a:rPr lang="en-GB" i="1" dirty="0">
                <a:solidFill>
                  <a:schemeClr val="tx2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incorporation@hisc.co.uk</a:t>
            </a: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Great work done, but still a way to go with Articles of Association and Rules before sharing for consultation and final vote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871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45FC-313A-DAE5-C33B-5E618A76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315" y="396875"/>
            <a:ext cx="7425777" cy="1325563"/>
          </a:xfr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principles for any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A4227-3140-22B6-F40D-4EDD68E45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260" y="1826511"/>
            <a:ext cx="11016915" cy="4351338"/>
          </a:xfrm>
        </p:spPr>
        <p:txBody>
          <a:bodyPr/>
          <a:lstStyle/>
          <a:p>
            <a:pPr lvl="1"/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Club ethos must be maintained</a:t>
            </a:r>
          </a:p>
          <a:p>
            <a:pPr lvl="1"/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Minimal noticeable difference to members in the general structure and operation of the Club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Minimal changes to rules and bye-laws beyond what is required by Company law</a:t>
            </a:r>
          </a:p>
          <a:p>
            <a:pPr lvl="1"/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fundamental changes to structure of subscriptions and fees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59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1BBED-B87E-7FF6-AE8F-97B6435E7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6368" cy="1044289"/>
          </a:xfr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4F498-51C8-CEA8-47CD-AF4110F8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414"/>
            <a:ext cx="10515600" cy="4990574"/>
          </a:xfrm>
        </p:spPr>
        <p:txBody>
          <a:bodyPr>
            <a:normAutofit/>
          </a:bodyPr>
          <a:lstStyle/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 must be transparent</a:t>
            </a: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Members must be consulted </a:t>
            </a:r>
            <a:endParaRPr lang="en-GB" strike="sngStrik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b">
              <a:lnSpc>
                <a:spcPct val="100000"/>
              </a:lnSpc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Members must have good information and opportunity to inform their decisions</a:t>
            </a:r>
          </a:p>
          <a:p>
            <a:pPr algn="l" fontAlgn="b">
              <a:lnSpc>
                <a:spcPct val="100000"/>
              </a:lnSpc>
            </a:pPr>
            <a:r>
              <a:rPr lang="en-US" sz="2800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Good communication is essential, so look out for:</a:t>
            </a:r>
          </a:p>
          <a:p>
            <a:pPr marL="914400" lvl="1" indent="-457200" fontAlgn="b">
              <a:lnSpc>
                <a:spcPct val="100000"/>
              </a:lnSpc>
            </a:pP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Drop-in consultation sessions</a:t>
            </a:r>
          </a:p>
          <a:p>
            <a:pPr marL="914400" lvl="1" indent="-457200" fontAlgn="b">
              <a:lnSpc>
                <a:spcPct val="100000"/>
              </a:lnSpc>
            </a:pP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Regular roundups and progress updates by e-mail</a:t>
            </a:r>
          </a:p>
          <a:p>
            <a:pPr marL="914400" lvl="1" indent="-457200" fontAlgn="b">
              <a:lnSpc>
                <a:spcPct val="100000"/>
              </a:lnSpc>
              <a:spcBef>
                <a:spcPts val="0"/>
              </a:spcBef>
              <a:defRPr/>
            </a:pP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on the website and Club noticeboard</a:t>
            </a:r>
          </a:p>
          <a:p>
            <a:pPr marL="914400" lvl="1" indent="-457200" fontAlgn="b">
              <a:lnSpc>
                <a:spcPct val="100000"/>
              </a:lnSpc>
              <a:spcBef>
                <a:spcPts val="0"/>
              </a:spcBef>
              <a:defRPr/>
            </a:pP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 channel for members’ questions </a:t>
            </a: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incorporation@hisc.co.uk</a:t>
            </a:r>
            <a:endParaRPr lang="en-US" b="0" i="0" u="none" strike="noStrike" kern="1200" dirty="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">
              <a:lnSpc>
                <a:spcPct val="100000"/>
              </a:lnSpc>
            </a:pP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FAQ document constantly updated to respond to members’ questions</a:t>
            </a:r>
          </a:p>
          <a:p>
            <a:pPr marL="914400" lvl="1" indent="-457200" fontAlgn="b">
              <a:lnSpc>
                <a:spcPct val="100000"/>
              </a:lnSpc>
            </a:pPr>
            <a:r>
              <a:rPr lang="en-US" b="0" i="0" u="none" strike="noStrike" kern="12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Easy access to relevant documents for members to review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259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F16C4-DC93-1686-1E3A-53F018B0C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315" y="320675"/>
            <a:ext cx="7425777" cy="813181"/>
          </a:xfr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Timeline and Process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110E2C-1424-8ACC-D1A5-D7BA2277C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4" y="2324100"/>
            <a:ext cx="2584704" cy="280568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sz="2000" dirty="0"/>
              <a:t>Legal Advice</a:t>
            </a:r>
          </a:p>
          <a:p>
            <a:r>
              <a:rPr lang="en-GB" sz="2000" dirty="0"/>
              <a:t>Tax Advice</a:t>
            </a:r>
          </a:p>
          <a:p>
            <a:r>
              <a:rPr lang="en-GB" sz="2000"/>
              <a:t>First </a:t>
            </a:r>
            <a:r>
              <a:rPr lang="en-GB" sz="2000" dirty="0"/>
              <a:t>Draft Articles &amp; Rules</a:t>
            </a:r>
          </a:p>
          <a:p>
            <a:r>
              <a:rPr lang="en-GB" sz="2000" dirty="0"/>
              <a:t>Register HISC Ltd</a:t>
            </a:r>
          </a:p>
          <a:p>
            <a:r>
              <a:rPr lang="en-GB" sz="2000" dirty="0"/>
              <a:t>Propose Enabling Rule Change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C9A9E966-393A-3254-1AC5-FAF2B685C12A}"/>
              </a:ext>
            </a:extLst>
          </p:cNvPr>
          <p:cNvSpPr txBox="1">
            <a:spLocks/>
          </p:cNvSpPr>
          <p:nvPr/>
        </p:nvSpPr>
        <p:spPr>
          <a:xfrm>
            <a:off x="4296951" y="2324099"/>
            <a:ext cx="2252472" cy="28056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Legal Advice</a:t>
            </a:r>
          </a:p>
          <a:p>
            <a:r>
              <a:rPr lang="en-GB" sz="2000" dirty="0"/>
              <a:t>Tax Clearances</a:t>
            </a:r>
          </a:p>
          <a:p>
            <a:r>
              <a:rPr lang="en-GB" sz="2000" dirty="0"/>
              <a:t>Consult on A&amp;R</a:t>
            </a:r>
          </a:p>
          <a:p>
            <a:r>
              <a:rPr lang="en-GB" sz="2000" dirty="0"/>
              <a:t>Finalise A&amp;R</a:t>
            </a:r>
          </a:p>
          <a:p>
            <a:r>
              <a:rPr lang="en-GB" sz="2000" dirty="0"/>
              <a:t>Draft and propose motion to incorporate</a:t>
            </a:r>
          </a:p>
          <a:p>
            <a:endParaRPr lang="en-GB" sz="2000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3DA7937-4CE6-BECE-1358-F8E2132D5B93}"/>
              </a:ext>
            </a:extLst>
          </p:cNvPr>
          <p:cNvSpPr txBox="1">
            <a:spLocks/>
          </p:cNvSpPr>
          <p:nvPr/>
        </p:nvSpPr>
        <p:spPr>
          <a:xfrm>
            <a:off x="7903548" y="2324099"/>
            <a:ext cx="2252472" cy="28056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Bank Accounts</a:t>
            </a:r>
          </a:p>
          <a:p>
            <a:r>
              <a:rPr lang="en-GB" sz="2000" dirty="0"/>
              <a:t>Staff TUPE</a:t>
            </a:r>
          </a:p>
          <a:p>
            <a:r>
              <a:rPr lang="en-GB" sz="2000" dirty="0"/>
              <a:t>Asset Transfers</a:t>
            </a:r>
          </a:p>
          <a:p>
            <a:r>
              <a:rPr lang="en-GB" sz="2000" dirty="0"/>
              <a:t>Membership Notices</a:t>
            </a:r>
          </a:p>
          <a:p>
            <a:r>
              <a:rPr lang="en-GB" sz="2000" dirty="0"/>
              <a:t>Supplier Notices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F3451A-B7AC-065C-E48F-12DC90609EC3}"/>
              </a:ext>
            </a:extLst>
          </p:cNvPr>
          <p:cNvSpPr txBox="1"/>
          <p:nvPr/>
        </p:nvSpPr>
        <p:spPr>
          <a:xfrm>
            <a:off x="501315" y="1325880"/>
            <a:ext cx="824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SGM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70FE2A-3691-EED3-AB00-2338A6176431}"/>
              </a:ext>
            </a:extLst>
          </p:cNvPr>
          <p:cNvSpPr txBox="1"/>
          <p:nvPr/>
        </p:nvSpPr>
        <p:spPr>
          <a:xfrm>
            <a:off x="3194965" y="1325880"/>
            <a:ext cx="824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AGM 2025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339016-B69E-2382-2730-15701D8F7BA7}"/>
              </a:ext>
            </a:extLst>
          </p:cNvPr>
          <p:cNvSpPr txBox="1"/>
          <p:nvPr/>
        </p:nvSpPr>
        <p:spPr>
          <a:xfrm>
            <a:off x="3373379" y="2333242"/>
            <a:ext cx="461665" cy="2796541"/>
          </a:xfrm>
          <a:prstGeom prst="rect">
            <a:avLst/>
          </a:prstGeom>
          <a:solidFill>
            <a:srgbClr val="FFC0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b="1" dirty="0"/>
              <a:t>Member Vote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308A8D-9AE1-6AF7-03B7-C870E43BD13A}"/>
              </a:ext>
            </a:extLst>
          </p:cNvPr>
          <p:cNvSpPr txBox="1"/>
          <p:nvPr/>
        </p:nvSpPr>
        <p:spPr>
          <a:xfrm>
            <a:off x="6713181" y="1325880"/>
            <a:ext cx="824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SGM 2026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85CE8A-DA30-EC05-6615-7F83EEDE4CD8}"/>
              </a:ext>
            </a:extLst>
          </p:cNvPr>
          <p:cNvSpPr txBox="1"/>
          <p:nvPr/>
        </p:nvSpPr>
        <p:spPr>
          <a:xfrm>
            <a:off x="6894630" y="2324098"/>
            <a:ext cx="461665" cy="2805684"/>
          </a:xfrm>
          <a:prstGeom prst="rect">
            <a:avLst/>
          </a:prstGeom>
          <a:solidFill>
            <a:srgbClr val="FFC0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b="1" dirty="0"/>
              <a:t>Member Vote 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0D0845-0972-2029-2261-1B168FAEB54C}"/>
              </a:ext>
            </a:extLst>
          </p:cNvPr>
          <p:cNvSpPr txBox="1"/>
          <p:nvPr/>
        </p:nvSpPr>
        <p:spPr>
          <a:xfrm>
            <a:off x="10416565" y="1325880"/>
            <a:ext cx="824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Jan 1 2027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57BC5B-1505-3F89-7A7F-4E5EF6B47560}"/>
              </a:ext>
            </a:extLst>
          </p:cNvPr>
          <p:cNvSpPr txBox="1"/>
          <p:nvPr/>
        </p:nvSpPr>
        <p:spPr>
          <a:xfrm>
            <a:off x="10627042" y="2324098"/>
            <a:ext cx="461665" cy="2805684"/>
          </a:xfrm>
          <a:prstGeom prst="rect">
            <a:avLst/>
          </a:prstGeom>
          <a:solidFill>
            <a:schemeClr val="accent6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b="1" dirty="0"/>
              <a:t>Go Live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C5543B5F-CFA1-207D-842C-FDCC130AF44D}"/>
              </a:ext>
            </a:extLst>
          </p:cNvPr>
          <p:cNvSpPr/>
          <p:nvPr/>
        </p:nvSpPr>
        <p:spPr>
          <a:xfrm>
            <a:off x="1517904" y="1485745"/>
            <a:ext cx="1545336" cy="3749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AF997692-5667-C4BD-0D1E-0D9007FEFD67}"/>
              </a:ext>
            </a:extLst>
          </p:cNvPr>
          <p:cNvSpPr/>
          <p:nvPr/>
        </p:nvSpPr>
        <p:spPr>
          <a:xfrm>
            <a:off x="4593687" y="1485745"/>
            <a:ext cx="1545336" cy="3749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0F083F19-4C27-1A4F-073E-961ECF91449F}"/>
              </a:ext>
            </a:extLst>
          </p:cNvPr>
          <p:cNvSpPr/>
          <p:nvPr/>
        </p:nvSpPr>
        <p:spPr>
          <a:xfrm>
            <a:off x="8257116" y="1461593"/>
            <a:ext cx="1545336" cy="3749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DB108324-F05C-E53A-95E5-A8DA5416B497}"/>
              </a:ext>
            </a:extLst>
          </p:cNvPr>
          <p:cNvSpPr/>
          <p:nvPr/>
        </p:nvSpPr>
        <p:spPr>
          <a:xfrm rot="16200000">
            <a:off x="3023568" y="5322671"/>
            <a:ext cx="1161288" cy="112298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66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D741B-5BB4-F7FD-77C1-E7F975227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F7A8-99E2-3994-2F64-4ABD2D639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6368" cy="1044289"/>
          </a:xfr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293DE-25A8-BF20-750C-33EBC89ED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6169"/>
            <a:ext cx="10515600" cy="4990574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Today’s vote does not commit you to incorporating</a:t>
            </a:r>
          </a:p>
          <a:p>
            <a:r>
              <a:rPr lang="en-GB" sz="36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Essential step</a:t>
            </a: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gateway towards protecting the future of the club in the modern world</a:t>
            </a:r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51760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A50D677261CD4AA4496C2F6CCEB834" ma:contentTypeVersion="18" ma:contentTypeDescription="Create a new document." ma:contentTypeScope="" ma:versionID="f1f906f804d68fae71c2284c7fef7ea0">
  <xsd:schema xmlns:xsd="http://www.w3.org/2001/XMLSchema" xmlns:xs="http://www.w3.org/2001/XMLSchema" xmlns:p="http://schemas.microsoft.com/office/2006/metadata/properties" xmlns:ns3="e5a4b6e9-9908-4168-a557-25e5a0a7fc7f" xmlns:ns4="55b0b45f-4238-4d85-91af-9595cb8c9ca2" targetNamespace="http://schemas.microsoft.com/office/2006/metadata/properties" ma:root="true" ma:fieldsID="bfb187935d792334f6e6208cd3b8194c" ns3:_="" ns4:_="">
    <xsd:import namespace="e5a4b6e9-9908-4168-a557-25e5a0a7fc7f"/>
    <xsd:import namespace="55b0b45f-4238-4d85-91af-9595cb8c9ca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4b6e9-9908-4168-a557-25e5a0a7fc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b0b45f-4238-4d85-91af-9595cb8c9ca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5a4b6e9-9908-4168-a557-25e5a0a7fc7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331557-4526-4BB2-A755-0C4AC2EBD2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4b6e9-9908-4168-a557-25e5a0a7fc7f"/>
    <ds:schemaRef ds:uri="55b0b45f-4238-4d85-91af-9595cb8c9c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AA4F42-C6B6-4DCB-AE7B-A18641BB1EF1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  <ds:schemaRef ds:uri="e5a4b6e9-9908-4168-a557-25e5a0a7fc7f"/>
    <ds:schemaRef ds:uri="55b0b45f-4238-4d85-91af-9595cb8c9ca2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2A81C25-08B4-4870-99D2-17D12F5B3F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727</Words>
  <Application>Microsoft Office PowerPoint</Application>
  <PresentationFormat>Widescreen</PresentationFormat>
  <Paragraphs>90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Update on Incorporation Process</vt:lpstr>
      <vt:lpstr>PowerPoint Presentation</vt:lpstr>
      <vt:lpstr>What is it about?</vt:lpstr>
      <vt:lpstr>Work since the SGM</vt:lpstr>
      <vt:lpstr>Observations so far</vt:lpstr>
      <vt:lpstr>Key principles for any change</vt:lpstr>
      <vt:lpstr>Critical Considerations</vt:lpstr>
      <vt:lpstr>Timeline and Process</vt:lpstr>
      <vt:lpstr>Summary</vt:lpstr>
      <vt:lpstr>Resolution 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Williamson</dc:creator>
  <cp:lastModifiedBy>Graham Williamson</cp:lastModifiedBy>
  <cp:revision>10</cp:revision>
  <dcterms:created xsi:type="dcterms:W3CDTF">2025-02-03T12:40:48Z</dcterms:created>
  <dcterms:modified xsi:type="dcterms:W3CDTF">2025-10-19T08:59:35Z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0x01010079A50D677261CD4AA4496C2F6CCEB834</vt:lpwstr>
  </property>
</Properties>
</file>